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Heebo Light" pitchFamily="2" charset="-79"/>
      <p:regular r:id="rId17"/>
    </p:embeddedFont>
    <p:embeddedFont>
      <p:font typeface="Montserrat" panose="00000500000000000000" pitchFamily="2" charset="0"/>
      <p:regular r:id="rId18"/>
    </p:embeddedFont>
    <p:embeddedFont>
      <p:font typeface="Montserrat Light" panose="00000400000000000000" pitchFamily="2" charset="0"/>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180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exohabai.onrender.com/"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9144000" y="0"/>
            <a:ext cx="5486400" cy="8229600"/>
          </a:xfrm>
          <a:prstGeom prst="rect">
            <a:avLst/>
          </a:prstGeom>
          <a:solidFill>
            <a:srgbClr val="DFDFE0"/>
          </a:solidFill>
          <a:ln/>
        </p:spPr>
      </p:sp>
      <p:pic>
        <p:nvPicPr>
          <p:cNvPr id="3"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1"/>
          <p:cNvSpPr/>
          <p:nvPr/>
        </p:nvSpPr>
        <p:spPr>
          <a:xfrm>
            <a:off x="793790" y="3187065"/>
            <a:ext cx="7556421" cy="1240155"/>
          </a:xfrm>
          <a:prstGeom prst="rect">
            <a:avLst/>
          </a:prstGeom>
          <a:noFill/>
          <a:ln/>
        </p:spPr>
        <p:txBody>
          <a:bodyPr wrap="square" lIns="0" tIns="0" rIns="0" bIns="0" rtlCol="0" anchor="t"/>
          <a:lstStyle/>
          <a:p>
            <a:pPr marL="0" indent="0" algn="l">
              <a:lnSpc>
                <a:spcPts val="4850"/>
              </a:lnSpc>
              <a:buNone/>
            </a:pPr>
            <a:r>
              <a:rPr lang="en-US" sz="3900" dirty="0" err="1">
                <a:solidFill>
                  <a:srgbClr val="F2F0F4"/>
                </a:solidFill>
                <a:latin typeface="Montserrat" pitchFamily="34" charset="0"/>
                <a:ea typeface="Montserrat" pitchFamily="34" charset="-122"/>
                <a:cs typeface="Montserrat" pitchFamily="34" charset="-120"/>
              </a:rPr>
              <a:t>ExoHabAI</a:t>
            </a:r>
            <a:r>
              <a:rPr lang="en-US" sz="3900" dirty="0">
                <a:solidFill>
                  <a:srgbClr val="F2F0F4"/>
                </a:solidFill>
                <a:latin typeface="Montserrat" pitchFamily="34" charset="0"/>
                <a:ea typeface="Montserrat" pitchFamily="34" charset="-122"/>
                <a:cs typeface="Montserrat" pitchFamily="34" charset="-120"/>
              </a:rPr>
              <a:t>: AI-Powered Exoplanet Habitability </a:t>
            </a:r>
            <a:endParaRPr lang="en-US" sz="3900" dirty="0"/>
          </a:p>
        </p:txBody>
      </p:sp>
      <p:sp>
        <p:nvSpPr>
          <p:cNvPr id="5" name="Text 2"/>
          <p:cNvSpPr/>
          <p:nvPr/>
        </p:nvSpPr>
        <p:spPr>
          <a:xfrm>
            <a:off x="793790" y="4724876"/>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Unlocking the Universe with Explainable Machine Learning</a:t>
            </a:r>
            <a:endParaRPr lang="en-US" sz="1550" dirty="0"/>
          </a:p>
        </p:txBody>
      </p:sp>
      <p:pic>
        <p:nvPicPr>
          <p:cNvPr id="9" name="Picture 8">
            <a:extLst>
              <a:ext uri="{FF2B5EF4-FFF2-40B4-BE49-F238E27FC236}">
                <a16:creationId xmlns:a16="http://schemas.microsoft.com/office/drawing/2014/main" id="{81E1E2A4-E12C-8866-AEB4-5E4743439CC7}"/>
              </a:ext>
            </a:extLst>
          </p:cNvPr>
          <p:cNvPicPr>
            <a:picLocks noChangeAspect="1"/>
          </p:cNvPicPr>
          <p:nvPr/>
        </p:nvPicPr>
        <p:blipFill>
          <a:blip r:embed="rId4"/>
          <a:srcRect l="29035" r="29351"/>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83682"/>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Ready for Launch</a:t>
            </a:r>
            <a:endParaRPr lang="en-US" sz="3900" dirty="0"/>
          </a:p>
        </p:txBody>
      </p:sp>
      <p:sp>
        <p:nvSpPr>
          <p:cNvPr id="3" name="Text 1"/>
          <p:cNvSpPr/>
          <p:nvPr/>
        </p:nvSpPr>
        <p:spPr>
          <a:xfrm>
            <a:off x="793790" y="1980009"/>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ExoHab successfully bridges the gap between raw astronomical observations and actionable scientific insights. We've created a platform that doesn't just analyse data—it accelerates discovery whilst maintaining the transparency essential to rigorous science.</a:t>
            </a:r>
            <a:endParaRPr lang="en-US" sz="1550" dirty="0"/>
          </a:p>
        </p:txBody>
      </p:sp>
      <p:sp>
        <p:nvSpPr>
          <p:cNvPr id="4" name="Text 2"/>
          <p:cNvSpPr/>
          <p:nvPr/>
        </p:nvSpPr>
        <p:spPr>
          <a:xfrm>
            <a:off x="793790" y="3111222"/>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Our explainable AI approach, combined with the Universal Adapter and physics-driven imputation, represents a fundamental advancement in astronomical research methodology. The universe is vast, but finding habitable worlds just became exponentially faster.</a:t>
            </a:r>
            <a:endParaRPr lang="en-US" sz="1550" dirty="0"/>
          </a:p>
        </p:txBody>
      </p:sp>
      <p:pic>
        <p:nvPicPr>
          <p:cNvPr id="5" name="Image 0" descr="preencoded.png">
            <a:hlinkClick r:id="rId3"/>
          </p:cNvPr>
          <p:cNvPicPr>
            <a:picLocks noChangeAspect="1"/>
          </p:cNvPicPr>
          <p:nvPr/>
        </p:nvPicPr>
        <p:blipFill>
          <a:blip r:embed="rId4"/>
          <a:stretch>
            <a:fillRect/>
          </a:stretch>
        </p:blipFill>
        <p:spPr>
          <a:xfrm>
            <a:off x="793790" y="4604623"/>
            <a:ext cx="2694503" cy="545783"/>
          </a:xfrm>
          <a:prstGeom prst="rect">
            <a:avLst/>
          </a:prstGeom>
        </p:spPr>
      </p:pic>
      <p:pic>
        <p:nvPicPr>
          <p:cNvPr id="6" name="Image 1" descr="preencoded.png"/>
          <p:cNvPicPr>
            <a:picLocks noChangeAspect="1"/>
          </p:cNvPicPr>
          <p:nvPr/>
        </p:nvPicPr>
        <p:blipFill>
          <a:blip r:embed="rId5"/>
          <a:stretch>
            <a:fillRect/>
          </a:stretch>
        </p:blipFill>
        <p:spPr>
          <a:xfrm>
            <a:off x="8917543" y="2024658"/>
            <a:ext cx="3572470" cy="1984653"/>
          </a:xfrm>
          <a:prstGeom prst="rect">
            <a:avLst/>
          </a:prstGeom>
        </p:spPr>
      </p:pic>
      <p:sp>
        <p:nvSpPr>
          <p:cNvPr id="7" name="Text 3"/>
          <p:cNvSpPr/>
          <p:nvPr/>
        </p:nvSpPr>
        <p:spPr>
          <a:xfrm>
            <a:off x="793790" y="5696069"/>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5K+</a:t>
            </a:r>
            <a:endParaRPr lang="en-US" sz="5150" dirty="0"/>
          </a:p>
        </p:txBody>
      </p:sp>
      <p:sp>
        <p:nvSpPr>
          <p:cNvPr id="8" name="Text 4"/>
          <p:cNvSpPr/>
          <p:nvPr/>
        </p:nvSpPr>
        <p:spPr>
          <a:xfrm>
            <a:off x="1644372" y="6599039"/>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DCD7E5"/>
                </a:solidFill>
                <a:latin typeface="Montserrat" pitchFamily="34" charset="0"/>
                <a:ea typeface="Montserrat" pitchFamily="34" charset="-122"/>
                <a:cs typeface="Montserrat" pitchFamily="34" charset="-120"/>
              </a:rPr>
              <a:t>Exoplanets</a:t>
            </a:r>
            <a:endParaRPr lang="en-US" sz="1950" dirty="0"/>
          </a:p>
        </p:txBody>
      </p:sp>
      <p:sp>
        <p:nvSpPr>
          <p:cNvPr id="9" name="Text 5"/>
          <p:cNvSpPr/>
          <p:nvPr/>
        </p:nvSpPr>
        <p:spPr>
          <a:xfrm>
            <a:off x="793790" y="7028259"/>
            <a:ext cx="4182189" cy="317540"/>
          </a:xfrm>
          <a:prstGeom prst="rect">
            <a:avLst/>
          </a:prstGeom>
          <a:noFill/>
          <a:ln/>
        </p:spPr>
        <p:txBody>
          <a:bodyPr wrap="none" lIns="0" tIns="0" rIns="0" bIns="0" rtlCol="0" anchor="t"/>
          <a:lstStyle/>
          <a:p>
            <a:pPr marL="0" indent="0" algn="ctr">
              <a:lnSpc>
                <a:spcPts val="2500"/>
              </a:lnSpc>
              <a:buNone/>
            </a:pPr>
            <a:r>
              <a:rPr lang="en-US" sz="1550" dirty="0">
                <a:solidFill>
                  <a:srgbClr val="DCD7E5"/>
                </a:solidFill>
                <a:latin typeface="Heebo Light" pitchFamily="34" charset="0"/>
                <a:ea typeface="Heebo Light" pitchFamily="34" charset="-122"/>
                <a:cs typeface="Heebo Light" pitchFamily="34" charset="-120"/>
              </a:rPr>
              <a:t>Analysed in seconds</a:t>
            </a:r>
            <a:endParaRPr lang="en-US" sz="1550" dirty="0"/>
          </a:p>
        </p:txBody>
      </p:sp>
      <p:sp>
        <p:nvSpPr>
          <p:cNvPr id="10" name="Text 6"/>
          <p:cNvSpPr/>
          <p:nvPr/>
        </p:nvSpPr>
        <p:spPr>
          <a:xfrm>
            <a:off x="5223986" y="5696069"/>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98%</a:t>
            </a:r>
            <a:endParaRPr lang="en-US" sz="5150" dirty="0"/>
          </a:p>
        </p:txBody>
      </p:sp>
      <p:sp>
        <p:nvSpPr>
          <p:cNvPr id="11" name="Text 7"/>
          <p:cNvSpPr/>
          <p:nvPr/>
        </p:nvSpPr>
        <p:spPr>
          <a:xfrm>
            <a:off x="6074688" y="6599039"/>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DCD7E5"/>
                </a:solidFill>
                <a:latin typeface="Montserrat" pitchFamily="34" charset="0"/>
                <a:ea typeface="Montserrat" pitchFamily="34" charset="-122"/>
                <a:cs typeface="Montserrat" pitchFamily="34" charset="-120"/>
              </a:rPr>
              <a:t>Accuracy</a:t>
            </a:r>
            <a:endParaRPr lang="en-US" sz="1950" dirty="0"/>
          </a:p>
        </p:txBody>
      </p:sp>
      <p:sp>
        <p:nvSpPr>
          <p:cNvPr id="12" name="Text 8"/>
          <p:cNvSpPr/>
          <p:nvPr/>
        </p:nvSpPr>
        <p:spPr>
          <a:xfrm>
            <a:off x="5223986" y="7028259"/>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DCD7E5"/>
                </a:solidFill>
                <a:latin typeface="Heebo Light" pitchFamily="34" charset="0"/>
                <a:ea typeface="Heebo Light" pitchFamily="34" charset="-122"/>
                <a:cs typeface="Heebo Light" pitchFamily="34" charset="-120"/>
              </a:rPr>
              <a:t>Validated predictions</a:t>
            </a:r>
            <a:endParaRPr lang="en-US" sz="1550" dirty="0"/>
          </a:p>
        </p:txBody>
      </p:sp>
      <p:sp>
        <p:nvSpPr>
          <p:cNvPr id="13" name="Text 9"/>
          <p:cNvSpPr/>
          <p:nvPr/>
        </p:nvSpPr>
        <p:spPr>
          <a:xfrm>
            <a:off x="9654302" y="5696069"/>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100%</a:t>
            </a:r>
            <a:endParaRPr lang="en-US" sz="5150" dirty="0"/>
          </a:p>
        </p:txBody>
      </p:sp>
      <p:sp>
        <p:nvSpPr>
          <p:cNvPr id="14" name="Text 10"/>
          <p:cNvSpPr/>
          <p:nvPr/>
        </p:nvSpPr>
        <p:spPr>
          <a:xfrm>
            <a:off x="10505003" y="6599039"/>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DCD7E5"/>
                </a:solidFill>
                <a:latin typeface="Montserrat" pitchFamily="34" charset="0"/>
                <a:ea typeface="Montserrat" pitchFamily="34" charset="-122"/>
                <a:cs typeface="Montserrat" pitchFamily="34" charset="-120"/>
              </a:rPr>
              <a:t>Transparent</a:t>
            </a:r>
            <a:endParaRPr lang="en-US" sz="1950" dirty="0"/>
          </a:p>
        </p:txBody>
      </p:sp>
      <p:sp>
        <p:nvSpPr>
          <p:cNvPr id="15" name="Text 11"/>
          <p:cNvSpPr/>
          <p:nvPr/>
        </p:nvSpPr>
        <p:spPr>
          <a:xfrm>
            <a:off x="9654302" y="7028259"/>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DCD7E5"/>
                </a:solidFill>
                <a:latin typeface="Heebo Light" pitchFamily="34" charset="0"/>
                <a:ea typeface="Heebo Light" pitchFamily="34" charset="-122"/>
                <a:cs typeface="Heebo Light" pitchFamily="34" charset="-120"/>
              </a:rPr>
              <a:t>Explainable results</a:t>
            </a:r>
            <a:endParaRPr lang="en-US" sz="1550" dirty="0"/>
          </a:p>
        </p:txBody>
      </p:sp>
      <p:pic>
        <p:nvPicPr>
          <p:cNvPr id="17" name="Picture 16">
            <a:extLst>
              <a:ext uri="{FF2B5EF4-FFF2-40B4-BE49-F238E27FC236}">
                <a16:creationId xmlns:a16="http://schemas.microsoft.com/office/drawing/2014/main" id="{A062EAE0-57DB-6669-DF32-400017E4D817}"/>
              </a:ext>
            </a:extLst>
          </p:cNvPr>
          <p:cNvPicPr>
            <a:picLocks noChangeAspect="1"/>
          </p:cNvPicPr>
          <p:nvPr/>
        </p:nvPicPr>
        <p:blipFill>
          <a:blip r:embed="rId6"/>
          <a:srcRect r="6182" b="10487"/>
          <a:stretch>
            <a:fillRect/>
          </a:stretch>
        </p:blipFill>
        <p:spPr>
          <a:xfrm>
            <a:off x="8917542" y="1980009"/>
            <a:ext cx="3572470" cy="20293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85813" y="540544"/>
            <a:ext cx="1447205" cy="369332"/>
          </a:xfrm>
          <a:prstGeom prst="roundRect">
            <a:avLst>
              <a:gd name="adj" fmla="val 17874"/>
            </a:avLst>
          </a:prstGeom>
          <a:solidFill>
            <a:srgbClr val="1E0C41"/>
          </a:solidFill>
          <a:ln/>
        </p:spPr>
      </p:sp>
      <p:sp>
        <p:nvSpPr>
          <p:cNvPr id="3" name="Text 1"/>
          <p:cNvSpPr/>
          <p:nvPr/>
        </p:nvSpPr>
        <p:spPr>
          <a:xfrm>
            <a:off x="903684" y="599480"/>
            <a:ext cx="1211461" cy="251460"/>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THE CHALLENGE</a:t>
            </a:r>
            <a:endParaRPr lang="en-US" sz="1200" dirty="0"/>
          </a:p>
        </p:txBody>
      </p:sp>
      <p:sp>
        <p:nvSpPr>
          <p:cNvPr id="4" name="Text 2"/>
          <p:cNvSpPr/>
          <p:nvPr/>
        </p:nvSpPr>
        <p:spPr>
          <a:xfrm>
            <a:off x="785813" y="988457"/>
            <a:ext cx="6298763" cy="613886"/>
          </a:xfrm>
          <a:prstGeom prst="rect">
            <a:avLst/>
          </a:prstGeom>
          <a:noFill/>
          <a:ln/>
        </p:spPr>
        <p:txBody>
          <a:bodyPr wrap="none" lIns="0" tIns="0" rIns="0" bIns="0" rtlCol="0" anchor="t"/>
          <a:lstStyle/>
          <a:p>
            <a:pPr marL="0" indent="0" algn="l">
              <a:lnSpc>
                <a:spcPts val="4800"/>
              </a:lnSpc>
              <a:buNone/>
            </a:pPr>
            <a:r>
              <a:rPr lang="en-US" sz="3850" dirty="0">
                <a:solidFill>
                  <a:srgbClr val="F2F0F4"/>
                </a:solidFill>
                <a:latin typeface="Montserrat" pitchFamily="34" charset="0"/>
                <a:ea typeface="Montserrat" pitchFamily="34" charset="-122"/>
                <a:cs typeface="Montserrat" pitchFamily="34" charset="-120"/>
              </a:rPr>
              <a:t>Drowning in Cosmic Data</a:t>
            </a:r>
            <a:endParaRPr lang="en-US" sz="3850" dirty="0"/>
          </a:p>
        </p:txBody>
      </p:sp>
      <p:sp>
        <p:nvSpPr>
          <p:cNvPr id="5" name="Text 3"/>
          <p:cNvSpPr/>
          <p:nvPr/>
        </p:nvSpPr>
        <p:spPr>
          <a:xfrm>
            <a:off x="785813" y="1897023"/>
            <a:ext cx="13058775" cy="628650"/>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The search for habitable worlds faces unprecedented challenges. Modern space telescopes generate astronomical volumes of data, yet our ability to process and interpret this information remains fundamentally constrained by human limitations and incomplete methodologies.</a:t>
            </a:r>
            <a:endParaRPr lang="en-US" sz="1500" dirty="0"/>
          </a:p>
        </p:txBody>
      </p:sp>
      <p:sp>
        <p:nvSpPr>
          <p:cNvPr id="6" name="Shape 4"/>
          <p:cNvSpPr/>
          <p:nvPr/>
        </p:nvSpPr>
        <p:spPr>
          <a:xfrm>
            <a:off x="785813" y="3041333"/>
            <a:ext cx="6431161" cy="2078236"/>
          </a:xfrm>
          <a:prstGeom prst="roundRect">
            <a:avLst>
              <a:gd name="adj" fmla="val 5280"/>
            </a:avLst>
          </a:prstGeom>
          <a:solidFill>
            <a:srgbClr val="0D0A2C">
              <a:alpha val="95000"/>
            </a:srgbClr>
          </a:solidFill>
          <a:ln/>
        </p:spPr>
      </p:sp>
      <p:pic>
        <p:nvPicPr>
          <p:cNvPr id="7" name="Image 0" descr="preencoded.png"/>
          <p:cNvPicPr>
            <a:picLocks noChangeAspect="1"/>
          </p:cNvPicPr>
          <p:nvPr/>
        </p:nvPicPr>
        <p:blipFill>
          <a:blip r:embed="rId3"/>
          <a:stretch>
            <a:fillRect/>
          </a:stretch>
        </p:blipFill>
        <p:spPr>
          <a:xfrm>
            <a:off x="785813" y="3018473"/>
            <a:ext cx="6431161" cy="91440"/>
          </a:xfrm>
          <a:prstGeom prst="rect">
            <a:avLst/>
          </a:prstGeom>
        </p:spPr>
      </p:pic>
      <p:pic>
        <p:nvPicPr>
          <p:cNvPr id="8" name="Image 1" descr="preencoded.png"/>
          <p:cNvPicPr>
            <a:picLocks noChangeAspect="1"/>
          </p:cNvPicPr>
          <p:nvPr/>
        </p:nvPicPr>
        <p:blipFill>
          <a:blip r:embed="rId4"/>
          <a:stretch>
            <a:fillRect/>
          </a:stretch>
        </p:blipFill>
        <p:spPr>
          <a:xfrm>
            <a:off x="3706654" y="2746653"/>
            <a:ext cx="589359" cy="589359"/>
          </a:xfrm>
          <a:prstGeom prst="rect">
            <a:avLst/>
          </a:prstGeom>
        </p:spPr>
      </p:pic>
      <p:sp>
        <p:nvSpPr>
          <p:cNvPr id="9" name="Text 5"/>
          <p:cNvSpPr/>
          <p:nvPr/>
        </p:nvSpPr>
        <p:spPr>
          <a:xfrm>
            <a:off x="3883462" y="2893933"/>
            <a:ext cx="235744" cy="294680"/>
          </a:xfrm>
          <a:prstGeom prst="rect">
            <a:avLst/>
          </a:prstGeom>
          <a:noFill/>
          <a:ln/>
        </p:spPr>
        <p:txBody>
          <a:bodyPr wrap="none" lIns="0" tIns="0" rIns="0" bIns="0" rtlCol="0" anchor="t"/>
          <a:lstStyle/>
          <a:p>
            <a:pPr marL="0" indent="0" algn="l">
              <a:lnSpc>
                <a:spcPts val="2950"/>
              </a:lnSpc>
              <a:buNone/>
            </a:pPr>
            <a:r>
              <a:rPr lang="en-US" sz="1850" dirty="0">
                <a:solidFill>
                  <a:srgbClr val="FFFFFF"/>
                </a:solidFill>
                <a:latin typeface="Montserrat" pitchFamily="34" charset="0"/>
                <a:ea typeface="Montserrat" pitchFamily="34" charset="-122"/>
                <a:cs typeface="Montserrat" pitchFamily="34" charset="-120"/>
              </a:rPr>
              <a:t>1</a:t>
            </a:r>
            <a:endParaRPr lang="en-US" sz="1850" dirty="0"/>
          </a:p>
        </p:txBody>
      </p:sp>
      <p:sp>
        <p:nvSpPr>
          <p:cNvPr id="10" name="Text 6"/>
          <p:cNvSpPr/>
          <p:nvPr/>
        </p:nvSpPr>
        <p:spPr>
          <a:xfrm>
            <a:off x="1005126" y="3532465"/>
            <a:ext cx="2455902" cy="306943"/>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Data Deluge</a:t>
            </a:r>
            <a:endParaRPr lang="en-US" sz="1900" dirty="0"/>
          </a:p>
        </p:txBody>
      </p:sp>
      <p:sp>
        <p:nvSpPr>
          <p:cNvPr id="11" name="Text 7"/>
          <p:cNvSpPr/>
          <p:nvPr/>
        </p:nvSpPr>
        <p:spPr>
          <a:xfrm>
            <a:off x="1005126" y="3957280"/>
            <a:ext cx="5992535" cy="942975"/>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Kepler and TESS missions produce terabytes of planetary data daily. The sheer volume overwhelms traditional analysis pipelines, creating bottlenecks in discovery.</a:t>
            </a:r>
            <a:endParaRPr lang="en-US" sz="1500" dirty="0"/>
          </a:p>
        </p:txBody>
      </p:sp>
      <p:sp>
        <p:nvSpPr>
          <p:cNvPr id="12" name="Shape 8"/>
          <p:cNvSpPr/>
          <p:nvPr/>
        </p:nvSpPr>
        <p:spPr>
          <a:xfrm>
            <a:off x="7413427" y="3041333"/>
            <a:ext cx="6431161" cy="2078236"/>
          </a:xfrm>
          <a:prstGeom prst="roundRect">
            <a:avLst>
              <a:gd name="adj" fmla="val 5280"/>
            </a:avLst>
          </a:prstGeom>
          <a:solidFill>
            <a:srgbClr val="0D0A2C">
              <a:alpha val="95000"/>
            </a:srgbClr>
          </a:solidFill>
          <a:ln/>
        </p:spPr>
      </p:sp>
      <p:pic>
        <p:nvPicPr>
          <p:cNvPr id="13" name="Image 2" descr="preencoded.png"/>
          <p:cNvPicPr>
            <a:picLocks noChangeAspect="1"/>
          </p:cNvPicPr>
          <p:nvPr/>
        </p:nvPicPr>
        <p:blipFill>
          <a:blip r:embed="rId3"/>
          <a:stretch>
            <a:fillRect/>
          </a:stretch>
        </p:blipFill>
        <p:spPr>
          <a:xfrm>
            <a:off x="7413427" y="3018473"/>
            <a:ext cx="6431161" cy="91440"/>
          </a:xfrm>
          <a:prstGeom prst="rect">
            <a:avLst/>
          </a:prstGeom>
        </p:spPr>
      </p:pic>
      <p:pic>
        <p:nvPicPr>
          <p:cNvPr id="14" name="Image 3" descr="preencoded.png"/>
          <p:cNvPicPr>
            <a:picLocks noChangeAspect="1"/>
          </p:cNvPicPr>
          <p:nvPr/>
        </p:nvPicPr>
        <p:blipFill>
          <a:blip r:embed="rId4"/>
          <a:stretch>
            <a:fillRect/>
          </a:stretch>
        </p:blipFill>
        <p:spPr>
          <a:xfrm>
            <a:off x="10334268" y="2746653"/>
            <a:ext cx="589359" cy="589359"/>
          </a:xfrm>
          <a:prstGeom prst="rect">
            <a:avLst/>
          </a:prstGeom>
        </p:spPr>
      </p:pic>
      <p:sp>
        <p:nvSpPr>
          <p:cNvPr id="15" name="Text 9"/>
          <p:cNvSpPr/>
          <p:nvPr/>
        </p:nvSpPr>
        <p:spPr>
          <a:xfrm>
            <a:off x="10511076" y="2893933"/>
            <a:ext cx="235744" cy="294680"/>
          </a:xfrm>
          <a:prstGeom prst="rect">
            <a:avLst/>
          </a:prstGeom>
          <a:noFill/>
          <a:ln/>
        </p:spPr>
        <p:txBody>
          <a:bodyPr wrap="none" lIns="0" tIns="0" rIns="0" bIns="0" rtlCol="0" anchor="t"/>
          <a:lstStyle/>
          <a:p>
            <a:pPr marL="0" indent="0" algn="l">
              <a:lnSpc>
                <a:spcPts val="2950"/>
              </a:lnSpc>
              <a:buNone/>
            </a:pPr>
            <a:r>
              <a:rPr lang="en-US" sz="1850" dirty="0">
                <a:solidFill>
                  <a:srgbClr val="FFFFFF"/>
                </a:solidFill>
                <a:latin typeface="Montserrat" pitchFamily="34" charset="0"/>
                <a:ea typeface="Montserrat" pitchFamily="34" charset="-122"/>
                <a:cs typeface="Montserrat" pitchFamily="34" charset="-120"/>
              </a:rPr>
              <a:t>2</a:t>
            </a:r>
            <a:endParaRPr lang="en-US" sz="1850" dirty="0"/>
          </a:p>
        </p:txBody>
      </p:sp>
      <p:sp>
        <p:nvSpPr>
          <p:cNvPr id="16" name="Text 10"/>
          <p:cNvSpPr/>
          <p:nvPr/>
        </p:nvSpPr>
        <p:spPr>
          <a:xfrm>
            <a:off x="7632740" y="3532465"/>
            <a:ext cx="2455902" cy="306943"/>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Human Limitations</a:t>
            </a:r>
            <a:endParaRPr lang="en-US" sz="1900" dirty="0"/>
          </a:p>
        </p:txBody>
      </p:sp>
      <p:sp>
        <p:nvSpPr>
          <p:cNvPr id="17" name="Text 11"/>
          <p:cNvSpPr/>
          <p:nvPr/>
        </p:nvSpPr>
        <p:spPr>
          <a:xfrm>
            <a:off x="7632740" y="3957280"/>
            <a:ext cx="5992535" cy="942975"/>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Manual analysis of 5,000+ exoplanet candidates is physically impossible. Researchers spend months on datasets that require years to fully evaluate.</a:t>
            </a:r>
            <a:endParaRPr lang="en-US" sz="1500" dirty="0"/>
          </a:p>
        </p:txBody>
      </p:sp>
      <p:sp>
        <p:nvSpPr>
          <p:cNvPr id="18" name="Shape 12"/>
          <p:cNvSpPr/>
          <p:nvPr/>
        </p:nvSpPr>
        <p:spPr>
          <a:xfrm>
            <a:off x="785813" y="5610701"/>
            <a:ext cx="6431161" cy="2078236"/>
          </a:xfrm>
          <a:prstGeom prst="roundRect">
            <a:avLst>
              <a:gd name="adj" fmla="val 5280"/>
            </a:avLst>
          </a:prstGeom>
          <a:solidFill>
            <a:srgbClr val="0D0A2C">
              <a:alpha val="95000"/>
            </a:srgbClr>
          </a:solidFill>
          <a:ln/>
        </p:spPr>
      </p:sp>
      <p:pic>
        <p:nvPicPr>
          <p:cNvPr id="19" name="Image 4" descr="preencoded.png"/>
          <p:cNvPicPr>
            <a:picLocks noChangeAspect="1"/>
          </p:cNvPicPr>
          <p:nvPr/>
        </p:nvPicPr>
        <p:blipFill>
          <a:blip r:embed="rId3"/>
          <a:stretch>
            <a:fillRect/>
          </a:stretch>
        </p:blipFill>
        <p:spPr>
          <a:xfrm>
            <a:off x="785813" y="5587841"/>
            <a:ext cx="6431161" cy="91440"/>
          </a:xfrm>
          <a:prstGeom prst="rect">
            <a:avLst/>
          </a:prstGeom>
        </p:spPr>
      </p:pic>
      <p:pic>
        <p:nvPicPr>
          <p:cNvPr id="20" name="Image 5" descr="preencoded.png"/>
          <p:cNvPicPr>
            <a:picLocks noChangeAspect="1"/>
          </p:cNvPicPr>
          <p:nvPr/>
        </p:nvPicPr>
        <p:blipFill>
          <a:blip r:embed="rId4"/>
          <a:stretch>
            <a:fillRect/>
          </a:stretch>
        </p:blipFill>
        <p:spPr>
          <a:xfrm>
            <a:off x="3706654" y="5316022"/>
            <a:ext cx="589359" cy="589359"/>
          </a:xfrm>
          <a:prstGeom prst="rect">
            <a:avLst/>
          </a:prstGeom>
        </p:spPr>
      </p:pic>
      <p:sp>
        <p:nvSpPr>
          <p:cNvPr id="21" name="Text 13"/>
          <p:cNvSpPr/>
          <p:nvPr/>
        </p:nvSpPr>
        <p:spPr>
          <a:xfrm>
            <a:off x="3883462" y="5463302"/>
            <a:ext cx="235744" cy="294680"/>
          </a:xfrm>
          <a:prstGeom prst="rect">
            <a:avLst/>
          </a:prstGeom>
          <a:noFill/>
          <a:ln/>
        </p:spPr>
        <p:txBody>
          <a:bodyPr wrap="none" lIns="0" tIns="0" rIns="0" bIns="0" rtlCol="0" anchor="t"/>
          <a:lstStyle/>
          <a:p>
            <a:pPr marL="0" indent="0" algn="l">
              <a:lnSpc>
                <a:spcPts val="2950"/>
              </a:lnSpc>
              <a:buNone/>
            </a:pPr>
            <a:r>
              <a:rPr lang="en-US" sz="1850" dirty="0">
                <a:solidFill>
                  <a:srgbClr val="FFFFFF"/>
                </a:solidFill>
                <a:latin typeface="Montserrat" pitchFamily="34" charset="0"/>
                <a:ea typeface="Montserrat" pitchFamily="34" charset="-122"/>
                <a:cs typeface="Montserrat" pitchFamily="34" charset="-120"/>
              </a:rPr>
              <a:t>3</a:t>
            </a:r>
            <a:endParaRPr lang="en-US" sz="1850" dirty="0"/>
          </a:p>
        </p:txBody>
      </p:sp>
      <p:sp>
        <p:nvSpPr>
          <p:cNvPr id="22" name="Text 14"/>
          <p:cNvSpPr/>
          <p:nvPr/>
        </p:nvSpPr>
        <p:spPr>
          <a:xfrm>
            <a:off x="1005126" y="6101834"/>
            <a:ext cx="2455902" cy="306943"/>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Incomplete Physics</a:t>
            </a:r>
            <a:endParaRPr lang="en-US" sz="1900" dirty="0"/>
          </a:p>
        </p:txBody>
      </p:sp>
      <p:sp>
        <p:nvSpPr>
          <p:cNvPr id="23" name="Text 15"/>
          <p:cNvSpPr/>
          <p:nvPr/>
        </p:nvSpPr>
        <p:spPr>
          <a:xfrm>
            <a:off x="1005126" y="6526649"/>
            <a:ext cx="5992535" cy="942975"/>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Raw observational data frequently lacks critical parameters—mass, surface gravity, stellar luminosity—essential for habitability assessment.</a:t>
            </a:r>
            <a:endParaRPr lang="en-US" sz="1500" dirty="0"/>
          </a:p>
        </p:txBody>
      </p:sp>
      <p:sp>
        <p:nvSpPr>
          <p:cNvPr id="24" name="Shape 16"/>
          <p:cNvSpPr/>
          <p:nvPr/>
        </p:nvSpPr>
        <p:spPr>
          <a:xfrm>
            <a:off x="7413427" y="5610701"/>
            <a:ext cx="6431161" cy="2078236"/>
          </a:xfrm>
          <a:prstGeom prst="roundRect">
            <a:avLst>
              <a:gd name="adj" fmla="val 5280"/>
            </a:avLst>
          </a:prstGeom>
          <a:solidFill>
            <a:srgbClr val="0D0A2C">
              <a:alpha val="95000"/>
            </a:srgbClr>
          </a:solidFill>
          <a:ln/>
        </p:spPr>
      </p:sp>
      <p:pic>
        <p:nvPicPr>
          <p:cNvPr id="25" name="Image 6" descr="preencoded.png"/>
          <p:cNvPicPr>
            <a:picLocks noChangeAspect="1"/>
          </p:cNvPicPr>
          <p:nvPr/>
        </p:nvPicPr>
        <p:blipFill>
          <a:blip r:embed="rId3"/>
          <a:stretch>
            <a:fillRect/>
          </a:stretch>
        </p:blipFill>
        <p:spPr>
          <a:xfrm>
            <a:off x="7413427" y="5587841"/>
            <a:ext cx="6431161" cy="91440"/>
          </a:xfrm>
          <a:prstGeom prst="rect">
            <a:avLst/>
          </a:prstGeom>
        </p:spPr>
      </p:pic>
      <p:pic>
        <p:nvPicPr>
          <p:cNvPr id="26" name="Image 7" descr="preencoded.png"/>
          <p:cNvPicPr>
            <a:picLocks noChangeAspect="1"/>
          </p:cNvPicPr>
          <p:nvPr/>
        </p:nvPicPr>
        <p:blipFill>
          <a:blip r:embed="rId4"/>
          <a:stretch>
            <a:fillRect/>
          </a:stretch>
        </p:blipFill>
        <p:spPr>
          <a:xfrm>
            <a:off x="10334268" y="5316022"/>
            <a:ext cx="589359" cy="589359"/>
          </a:xfrm>
          <a:prstGeom prst="rect">
            <a:avLst/>
          </a:prstGeom>
        </p:spPr>
      </p:pic>
      <p:sp>
        <p:nvSpPr>
          <p:cNvPr id="27" name="Text 17"/>
          <p:cNvSpPr/>
          <p:nvPr/>
        </p:nvSpPr>
        <p:spPr>
          <a:xfrm>
            <a:off x="10511076" y="5463302"/>
            <a:ext cx="235744" cy="294680"/>
          </a:xfrm>
          <a:prstGeom prst="rect">
            <a:avLst/>
          </a:prstGeom>
          <a:noFill/>
          <a:ln/>
        </p:spPr>
        <p:txBody>
          <a:bodyPr wrap="none" lIns="0" tIns="0" rIns="0" bIns="0" rtlCol="0" anchor="t"/>
          <a:lstStyle/>
          <a:p>
            <a:pPr marL="0" indent="0" algn="l">
              <a:lnSpc>
                <a:spcPts val="2950"/>
              </a:lnSpc>
              <a:buNone/>
            </a:pPr>
            <a:r>
              <a:rPr lang="en-US" sz="1850" dirty="0">
                <a:solidFill>
                  <a:srgbClr val="FFFFFF"/>
                </a:solidFill>
                <a:latin typeface="Montserrat" pitchFamily="34" charset="0"/>
                <a:ea typeface="Montserrat" pitchFamily="34" charset="-122"/>
                <a:cs typeface="Montserrat" pitchFamily="34" charset="-120"/>
              </a:rPr>
              <a:t>4</a:t>
            </a:r>
            <a:endParaRPr lang="en-US" sz="1850" dirty="0"/>
          </a:p>
        </p:txBody>
      </p:sp>
      <p:sp>
        <p:nvSpPr>
          <p:cNvPr id="28" name="Text 18"/>
          <p:cNvSpPr/>
          <p:nvPr/>
        </p:nvSpPr>
        <p:spPr>
          <a:xfrm>
            <a:off x="7632740" y="6101834"/>
            <a:ext cx="2455902" cy="306943"/>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Black Box Problem</a:t>
            </a:r>
            <a:endParaRPr lang="en-US" sz="1900" dirty="0"/>
          </a:p>
        </p:txBody>
      </p:sp>
      <p:sp>
        <p:nvSpPr>
          <p:cNvPr id="29" name="Text 19"/>
          <p:cNvSpPr/>
          <p:nvPr/>
        </p:nvSpPr>
        <p:spPr>
          <a:xfrm>
            <a:off x="7632740" y="6526649"/>
            <a:ext cx="5992535" cy="942975"/>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Existing AI models deliver predictions without transparency. Scientists cannot validate or trust results they cannot explain or understand.</a:t>
            </a:r>
            <a:endParaRPr lang="en-US" sz="1500" dirty="0"/>
          </a:p>
        </p:txBody>
      </p:sp>
    </p:spTree>
  </p:cSld>
  <p:clrMapOvr>
    <a:masterClrMapping/>
  </p:clrMapOvr>
  <mc:AlternateContent xmlns:mc="http://schemas.openxmlformats.org/markup-compatibility/2006">
    <mc:Choice xmlns:p14="http://schemas.microsoft.com/office/powerpoint/2010/main" Requires="p14">
      <p:transition spd="med">
        <p14:flythrough/>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645081"/>
            <a:ext cx="1392793" cy="373142"/>
          </a:xfrm>
          <a:prstGeom prst="roundRect">
            <a:avLst>
              <a:gd name="adj" fmla="val 17872"/>
            </a:avLst>
          </a:prstGeom>
          <a:solidFill>
            <a:srgbClr val="1E0C41"/>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752237"/>
            <a:ext cx="158710" cy="158710"/>
          </a:xfrm>
          <a:prstGeom prst="rect">
            <a:avLst/>
          </a:prstGeom>
        </p:spPr>
      </p:pic>
      <p:sp>
        <p:nvSpPr>
          <p:cNvPr id="4" name="Text 1"/>
          <p:cNvSpPr/>
          <p:nvPr/>
        </p:nvSpPr>
        <p:spPr>
          <a:xfrm>
            <a:off x="1150858" y="704612"/>
            <a:ext cx="916662" cy="254079"/>
          </a:xfrm>
          <a:prstGeom prst="rect">
            <a:avLst/>
          </a:prstGeom>
          <a:noFill/>
          <a:ln/>
        </p:spPr>
        <p:txBody>
          <a:bodyPr wrap="none" lIns="0" tIns="0" rIns="0" bIns="0" rtlCol="0" anchor="t"/>
          <a:lstStyle/>
          <a:p>
            <a:pPr marL="0" indent="0" algn="l">
              <a:lnSpc>
                <a:spcPts val="2000"/>
              </a:lnSpc>
              <a:buNone/>
            </a:pPr>
            <a:r>
              <a:rPr lang="en-US" sz="1250" dirty="0">
                <a:solidFill>
                  <a:srgbClr val="DCD7E5"/>
                </a:solidFill>
                <a:latin typeface="Heebo Light" pitchFamily="34" charset="0"/>
                <a:ea typeface="Heebo Light" pitchFamily="34" charset="-122"/>
                <a:cs typeface="Heebo Light" pitchFamily="34" charset="-120"/>
              </a:rPr>
              <a:t>INNOVATION</a:t>
            </a:r>
            <a:endParaRPr lang="en-US" sz="1250" dirty="0"/>
          </a:p>
        </p:txBody>
      </p:sp>
      <p:sp>
        <p:nvSpPr>
          <p:cNvPr id="5" name="Text 2"/>
          <p:cNvSpPr/>
          <p:nvPr/>
        </p:nvSpPr>
        <p:spPr>
          <a:xfrm>
            <a:off x="793790" y="1097518"/>
            <a:ext cx="4998601"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Introducing ExoHab</a:t>
            </a:r>
            <a:endParaRPr lang="en-US" sz="3900" dirty="0"/>
          </a:p>
        </p:txBody>
      </p:sp>
      <p:sp>
        <p:nvSpPr>
          <p:cNvPr id="6" name="Text 3"/>
          <p:cNvSpPr/>
          <p:nvPr/>
        </p:nvSpPr>
        <p:spPr>
          <a:xfrm>
            <a:off x="793790" y="2193846"/>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ExoHab is a full-stack SaaS platform that fundamentally transforms how astronomers discover potentially habitable worlds. By combining advanced physics simulation with explainable artificial intelligence, we've created the first truly transparent habitability assessment system.</a:t>
            </a:r>
            <a:endParaRPr lang="en-US" sz="1550" dirty="0"/>
          </a:p>
        </p:txBody>
      </p:sp>
      <p:sp>
        <p:nvSpPr>
          <p:cNvPr id="7" name="Text 4"/>
          <p:cNvSpPr/>
          <p:nvPr/>
        </p:nvSpPr>
        <p:spPr>
          <a:xfrm>
            <a:off x="793790" y="3642598"/>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Our platform doesn't just predict—it explains. Every habitability score comes with detailed reasoning, allowing scientists to validate conclusions and refine their search parameters with confidence.</a:t>
            </a:r>
            <a:endParaRPr lang="en-US" sz="1550" dirty="0"/>
          </a:p>
        </p:txBody>
      </p:sp>
      <p:pic>
        <p:nvPicPr>
          <p:cNvPr id="8" name="Image 1" descr="preencoded.png"/>
          <p:cNvPicPr>
            <a:picLocks noChangeAspect="1"/>
          </p:cNvPicPr>
          <p:nvPr/>
        </p:nvPicPr>
        <p:blipFill>
          <a:blip r:embed="rId5"/>
          <a:stretch>
            <a:fillRect/>
          </a:stretch>
        </p:blipFill>
        <p:spPr>
          <a:xfrm>
            <a:off x="8917543" y="2238494"/>
            <a:ext cx="3572470" cy="1984653"/>
          </a:xfrm>
          <a:prstGeom prst="rect">
            <a:avLst/>
          </a:prstGeom>
        </p:spPr>
      </p:pic>
      <p:sp>
        <p:nvSpPr>
          <p:cNvPr id="9" name="Shape 5"/>
          <p:cNvSpPr/>
          <p:nvPr/>
        </p:nvSpPr>
        <p:spPr>
          <a:xfrm>
            <a:off x="793790" y="4997053"/>
            <a:ext cx="4215289" cy="2587466"/>
          </a:xfrm>
          <a:prstGeom prst="roundRect">
            <a:avLst>
              <a:gd name="adj" fmla="val 3222"/>
            </a:avLst>
          </a:prstGeom>
          <a:solidFill>
            <a:srgbClr val="31136C"/>
          </a:solidFill>
          <a:ln w="7620">
            <a:solidFill>
              <a:srgbClr val="4A2C85"/>
            </a:solidFill>
            <a:prstDash val="solid"/>
          </a:ln>
        </p:spPr>
      </p:sp>
      <p:pic>
        <p:nvPicPr>
          <p:cNvPr id="10" name="Image 2" descr="preencoded.png"/>
          <p:cNvPicPr>
            <a:picLocks noChangeAspect="1"/>
          </p:cNvPicPr>
          <p:nvPr/>
        </p:nvPicPr>
        <p:blipFill>
          <a:blip r:embed="rId6"/>
          <a:stretch>
            <a:fillRect/>
          </a:stretch>
        </p:blipFill>
        <p:spPr>
          <a:xfrm>
            <a:off x="999768" y="5203031"/>
            <a:ext cx="595313" cy="595313"/>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479" y="5366623"/>
            <a:ext cx="267891" cy="267891"/>
          </a:xfrm>
          <a:prstGeom prst="rect">
            <a:avLst/>
          </a:prstGeom>
        </p:spPr>
      </p:pic>
      <p:sp>
        <p:nvSpPr>
          <p:cNvPr id="12" name="Text 6"/>
          <p:cNvSpPr/>
          <p:nvPr/>
        </p:nvSpPr>
        <p:spPr>
          <a:xfrm>
            <a:off x="999768" y="599670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Physics Engine</a:t>
            </a:r>
            <a:endParaRPr lang="en-US" sz="1950" dirty="0"/>
          </a:p>
        </p:txBody>
      </p:sp>
      <p:sp>
        <p:nvSpPr>
          <p:cNvPr id="13" name="Text 7"/>
          <p:cNvSpPr/>
          <p:nvPr/>
        </p:nvSpPr>
        <p:spPr>
          <a:xfrm>
            <a:off x="999768" y="6425922"/>
            <a:ext cx="3803333"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Automatically imputes missing planetary parameters using Kepler's Laws and astrophysical models</a:t>
            </a:r>
            <a:endParaRPr lang="en-US" sz="1550" dirty="0"/>
          </a:p>
        </p:txBody>
      </p:sp>
      <p:sp>
        <p:nvSpPr>
          <p:cNvPr id="14" name="Shape 8"/>
          <p:cNvSpPr/>
          <p:nvPr/>
        </p:nvSpPr>
        <p:spPr>
          <a:xfrm>
            <a:off x="5207437" y="4997053"/>
            <a:ext cx="4215408" cy="2587466"/>
          </a:xfrm>
          <a:prstGeom prst="roundRect">
            <a:avLst>
              <a:gd name="adj" fmla="val 3222"/>
            </a:avLst>
          </a:prstGeom>
          <a:solidFill>
            <a:srgbClr val="31136C"/>
          </a:solidFill>
          <a:ln w="7620">
            <a:solidFill>
              <a:srgbClr val="4A2C85"/>
            </a:solidFill>
            <a:prstDash val="solid"/>
          </a:ln>
        </p:spPr>
      </p:sp>
      <p:pic>
        <p:nvPicPr>
          <p:cNvPr id="15" name="Image 4" descr="preencoded.png"/>
          <p:cNvPicPr>
            <a:picLocks noChangeAspect="1"/>
          </p:cNvPicPr>
          <p:nvPr/>
        </p:nvPicPr>
        <p:blipFill>
          <a:blip r:embed="rId9"/>
          <a:stretch>
            <a:fillRect/>
          </a:stretch>
        </p:blipFill>
        <p:spPr>
          <a:xfrm>
            <a:off x="5413415" y="5203031"/>
            <a:ext cx="595313" cy="595313"/>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7126" y="5366623"/>
            <a:ext cx="267891" cy="267891"/>
          </a:xfrm>
          <a:prstGeom prst="rect">
            <a:avLst/>
          </a:prstGeom>
        </p:spPr>
      </p:pic>
      <p:sp>
        <p:nvSpPr>
          <p:cNvPr id="17" name="Text 9"/>
          <p:cNvSpPr/>
          <p:nvPr/>
        </p:nvSpPr>
        <p:spPr>
          <a:xfrm>
            <a:off x="5413415" y="599670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Universal Adapter</a:t>
            </a:r>
            <a:endParaRPr lang="en-US" sz="1950" dirty="0"/>
          </a:p>
        </p:txBody>
      </p:sp>
      <p:sp>
        <p:nvSpPr>
          <p:cNvPr id="18" name="Text 10"/>
          <p:cNvSpPr/>
          <p:nvPr/>
        </p:nvSpPr>
        <p:spPr>
          <a:xfrm>
            <a:off x="5413415" y="6425922"/>
            <a:ext cx="3803452"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Intelligently reconciles mismatched CSV formats from multiple astronomical databases</a:t>
            </a:r>
            <a:endParaRPr lang="en-US" sz="1550" dirty="0"/>
          </a:p>
        </p:txBody>
      </p:sp>
      <p:sp>
        <p:nvSpPr>
          <p:cNvPr id="19" name="Shape 11"/>
          <p:cNvSpPr/>
          <p:nvPr/>
        </p:nvSpPr>
        <p:spPr>
          <a:xfrm>
            <a:off x="9621203" y="4997053"/>
            <a:ext cx="4215289" cy="2587466"/>
          </a:xfrm>
          <a:prstGeom prst="roundRect">
            <a:avLst>
              <a:gd name="adj" fmla="val 3222"/>
            </a:avLst>
          </a:prstGeom>
          <a:solidFill>
            <a:srgbClr val="31136C"/>
          </a:solidFill>
          <a:ln w="7620">
            <a:solidFill>
              <a:srgbClr val="4A2C85"/>
            </a:solidFill>
            <a:prstDash val="solid"/>
          </a:ln>
        </p:spPr>
      </p:sp>
      <p:pic>
        <p:nvPicPr>
          <p:cNvPr id="20" name="Image 6" descr="preencoded.png"/>
          <p:cNvPicPr>
            <a:picLocks noChangeAspect="1"/>
          </p:cNvPicPr>
          <p:nvPr/>
        </p:nvPicPr>
        <p:blipFill>
          <a:blip r:embed="rId12"/>
          <a:stretch>
            <a:fillRect/>
          </a:stretch>
        </p:blipFill>
        <p:spPr>
          <a:xfrm>
            <a:off x="9827181" y="5203031"/>
            <a:ext cx="595313" cy="595313"/>
          </a:xfrm>
          <a:prstGeom prst="rect">
            <a:avLst/>
          </a:prstGeom>
        </p:spPr>
      </p:pic>
      <p:pic>
        <p:nvPicPr>
          <p:cNvPr id="21"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90892" y="5366623"/>
            <a:ext cx="267891" cy="267891"/>
          </a:xfrm>
          <a:prstGeom prst="rect">
            <a:avLst/>
          </a:prstGeom>
        </p:spPr>
      </p:pic>
      <p:sp>
        <p:nvSpPr>
          <p:cNvPr id="22" name="Text 12"/>
          <p:cNvSpPr/>
          <p:nvPr/>
        </p:nvSpPr>
        <p:spPr>
          <a:xfrm>
            <a:off x="9827181" y="599670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Explainable AI</a:t>
            </a:r>
            <a:endParaRPr lang="en-US" sz="1950" dirty="0"/>
          </a:p>
        </p:txBody>
      </p:sp>
      <p:sp>
        <p:nvSpPr>
          <p:cNvPr id="23" name="Text 13"/>
          <p:cNvSpPr/>
          <p:nvPr/>
        </p:nvSpPr>
        <p:spPr>
          <a:xfrm>
            <a:off x="9827181" y="6425922"/>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Leverages SHAP analysis to justify every habitability prediction with clear reasoning</a:t>
            </a:r>
            <a:endParaRPr lang="en-US" sz="1550" dirty="0"/>
          </a:p>
        </p:txBody>
      </p:sp>
      <p:pic>
        <p:nvPicPr>
          <p:cNvPr id="25" name="Picture 24">
            <a:extLst>
              <a:ext uri="{FF2B5EF4-FFF2-40B4-BE49-F238E27FC236}">
                <a16:creationId xmlns:a16="http://schemas.microsoft.com/office/drawing/2014/main" id="{93B8A648-D0FC-29CD-BDF6-D96C756C3D2A}"/>
              </a:ext>
            </a:extLst>
          </p:cNvPr>
          <p:cNvPicPr>
            <a:picLocks noChangeAspect="1"/>
          </p:cNvPicPr>
          <p:nvPr/>
        </p:nvPicPr>
        <p:blipFill>
          <a:blip r:embed="rId15"/>
          <a:stretch>
            <a:fillRect/>
          </a:stretch>
        </p:blipFill>
        <p:spPr>
          <a:xfrm>
            <a:off x="8917542" y="2193845"/>
            <a:ext cx="3572471" cy="20293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9144000" y="0"/>
            <a:ext cx="5486400" cy="8229600"/>
          </a:xfrm>
          <a:prstGeom prst="rect">
            <a:avLst/>
          </a:prstGeom>
          <a:solidFill>
            <a:srgbClr val="DFDFE0"/>
          </a:solidFill>
          <a:ln/>
        </p:spPr>
      </p:sp>
      <p:pic>
        <p:nvPicPr>
          <p:cNvPr id="3"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1"/>
          <p:cNvSpPr/>
          <p:nvPr/>
        </p:nvSpPr>
        <p:spPr>
          <a:xfrm>
            <a:off x="536853" y="1013817"/>
            <a:ext cx="3414117" cy="419338"/>
          </a:xfrm>
          <a:prstGeom prst="rect">
            <a:avLst/>
          </a:prstGeom>
          <a:noFill/>
          <a:ln/>
        </p:spPr>
        <p:txBody>
          <a:bodyPr wrap="none" lIns="0" tIns="0" rIns="0" bIns="0" rtlCol="0" anchor="t"/>
          <a:lstStyle/>
          <a:p>
            <a:pPr marL="0" indent="0" algn="l">
              <a:lnSpc>
                <a:spcPts val="3300"/>
              </a:lnSpc>
              <a:buNone/>
            </a:pPr>
            <a:r>
              <a:rPr lang="en-US" sz="2600" dirty="0">
                <a:solidFill>
                  <a:srgbClr val="F2F0F4"/>
                </a:solidFill>
                <a:latin typeface="Montserrat" pitchFamily="34" charset="0"/>
                <a:ea typeface="Montserrat" pitchFamily="34" charset="-122"/>
                <a:cs typeface="Montserrat" pitchFamily="34" charset="-120"/>
              </a:rPr>
              <a:t>System Architecture</a:t>
            </a:r>
            <a:endParaRPr lang="en-US" sz="2600" dirty="0"/>
          </a:p>
        </p:txBody>
      </p:sp>
      <p:sp>
        <p:nvSpPr>
          <p:cNvPr id="5" name="Text 2"/>
          <p:cNvSpPr/>
          <p:nvPr/>
        </p:nvSpPr>
        <p:spPr>
          <a:xfrm>
            <a:off x="536853" y="1634371"/>
            <a:ext cx="8070294" cy="429339"/>
          </a:xfrm>
          <a:prstGeom prst="rect">
            <a:avLst/>
          </a:prstGeom>
          <a:noFill/>
          <a:ln/>
        </p:spPr>
        <p:txBody>
          <a:bodyPr wrap="square" lIns="0" tIns="0" rIns="0" bIns="0" rtlCol="0" anchor="t"/>
          <a:lstStyle/>
          <a:p>
            <a:pPr marL="0" indent="0" algn="l">
              <a:lnSpc>
                <a:spcPts val="1650"/>
              </a:lnSpc>
              <a:buNone/>
            </a:pPr>
            <a:r>
              <a:rPr lang="en-US" sz="1050" dirty="0">
                <a:solidFill>
                  <a:srgbClr val="DCD7E5"/>
                </a:solidFill>
                <a:latin typeface="Heebo Light" pitchFamily="34" charset="0"/>
                <a:ea typeface="Heebo Light" pitchFamily="34" charset="-122"/>
                <a:cs typeface="Heebo Light" pitchFamily="34" charset="-120"/>
              </a:rPr>
              <a:t>ExoHab's architecture represents a carefully orchestrated pipeline that transforms raw astronomical observations into actionable intelligence. Each component has been optimised for both performance and scientific rigour.</a:t>
            </a:r>
            <a:endParaRPr lang="en-US" sz="1050" dirty="0"/>
          </a:p>
        </p:txBody>
      </p:sp>
      <p:sp>
        <p:nvSpPr>
          <p:cNvPr id="6" name="Text 3"/>
          <p:cNvSpPr/>
          <p:nvPr/>
        </p:nvSpPr>
        <p:spPr>
          <a:xfrm>
            <a:off x="536853" y="2214682"/>
            <a:ext cx="134183" cy="167759"/>
          </a:xfrm>
          <a:prstGeom prst="rect">
            <a:avLst/>
          </a:prstGeom>
          <a:noFill/>
          <a:ln/>
        </p:spPr>
        <p:txBody>
          <a:bodyPr wrap="none" lIns="0" tIns="0" rIns="0" bIns="0" rtlCol="0" anchor="t"/>
          <a:lstStyle/>
          <a:p>
            <a:pPr marL="0" indent="0" algn="l">
              <a:lnSpc>
                <a:spcPts val="1650"/>
              </a:lnSpc>
              <a:buNone/>
            </a:pPr>
            <a:r>
              <a:rPr lang="en-US" sz="1050" dirty="0">
                <a:solidFill>
                  <a:srgbClr val="DCD7E5"/>
                </a:solidFill>
                <a:latin typeface="Montserrat Light" pitchFamily="34" charset="0"/>
                <a:ea typeface="Montserrat Light" pitchFamily="34" charset="-122"/>
                <a:cs typeface="Montserrat Light" pitchFamily="34" charset="-120"/>
              </a:rPr>
              <a:t>01</a:t>
            </a:r>
            <a:endParaRPr lang="en-US" sz="1050" dirty="0"/>
          </a:p>
        </p:txBody>
      </p:sp>
      <p:pic>
        <p:nvPicPr>
          <p:cNvPr id="7" name="Image 1" descr="preencoded.png"/>
          <p:cNvPicPr>
            <a:picLocks noChangeAspect="1"/>
          </p:cNvPicPr>
          <p:nvPr/>
        </p:nvPicPr>
        <p:blipFill>
          <a:blip r:embed="rId4"/>
          <a:stretch>
            <a:fillRect/>
          </a:stretch>
        </p:blipFill>
        <p:spPr>
          <a:xfrm>
            <a:off x="536853" y="2427446"/>
            <a:ext cx="8070294" cy="15240"/>
          </a:xfrm>
          <a:prstGeom prst="rect">
            <a:avLst/>
          </a:prstGeom>
        </p:spPr>
      </p:pic>
      <p:sp>
        <p:nvSpPr>
          <p:cNvPr id="8" name="Text 4"/>
          <p:cNvSpPr/>
          <p:nvPr/>
        </p:nvSpPr>
        <p:spPr>
          <a:xfrm>
            <a:off x="536853" y="2524958"/>
            <a:ext cx="1677710" cy="209669"/>
          </a:xfrm>
          <a:prstGeom prst="rect">
            <a:avLst/>
          </a:prstGeom>
          <a:noFill/>
          <a:ln/>
        </p:spPr>
        <p:txBody>
          <a:bodyPr wrap="none" lIns="0" tIns="0" rIns="0" bIns="0" rtlCol="0" anchor="t"/>
          <a:lstStyle/>
          <a:p>
            <a:pPr marL="0" indent="0" algn="l">
              <a:lnSpc>
                <a:spcPts val="1650"/>
              </a:lnSpc>
              <a:buNone/>
            </a:pPr>
            <a:r>
              <a:rPr lang="en-US" sz="1300" dirty="0">
                <a:solidFill>
                  <a:srgbClr val="DCD7E5"/>
                </a:solidFill>
                <a:latin typeface="Montserrat" pitchFamily="34" charset="0"/>
                <a:ea typeface="Montserrat" pitchFamily="34" charset="-122"/>
                <a:cs typeface="Montserrat" pitchFamily="34" charset="-120"/>
              </a:rPr>
              <a:t>Data Ingestion</a:t>
            </a:r>
            <a:endParaRPr lang="en-US" sz="1300" dirty="0"/>
          </a:p>
        </p:txBody>
      </p:sp>
      <p:sp>
        <p:nvSpPr>
          <p:cNvPr id="9" name="Text 5"/>
          <p:cNvSpPr/>
          <p:nvPr/>
        </p:nvSpPr>
        <p:spPr>
          <a:xfrm>
            <a:off x="536853" y="2815114"/>
            <a:ext cx="8070294" cy="214670"/>
          </a:xfrm>
          <a:prstGeom prst="rect">
            <a:avLst/>
          </a:prstGeom>
          <a:noFill/>
          <a:ln/>
        </p:spPr>
        <p:txBody>
          <a:bodyPr wrap="none" lIns="0" tIns="0" rIns="0" bIns="0" rtlCol="0" anchor="t"/>
          <a:lstStyle/>
          <a:p>
            <a:pPr marL="0" indent="0" algn="l">
              <a:lnSpc>
                <a:spcPts val="1650"/>
              </a:lnSpc>
              <a:buNone/>
            </a:pPr>
            <a:r>
              <a:rPr lang="en-US" sz="1050" dirty="0">
                <a:solidFill>
                  <a:srgbClr val="DCD7E5"/>
                </a:solidFill>
                <a:latin typeface="Heebo Light" pitchFamily="34" charset="0"/>
                <a:ea typeface="Heebo Light" pitchFamily="34" charset="-122"/>
                <a:cs typeface="Heebo Light" pitchFamily="34" charset="-120"/>
              </a:rPr>
              <a:t>Universal Adapter normalises disparate CSV formats from NASA Archive, Kepler, and TESS missions</a:t>
            </a:r>
            <a:endParaRPr lang="en-US" sz="1050" dirty="0"/>
          </a:p>
        </p:txBody>
      </p:sp>
      <p:sp>
        <p:nvSpPr>
          <p:cNvPr id="10" name="Text 6"/>
          <p:cNvSpPr/>
          <p:nvPr/>
        </p:nvSpPr>
        <p:spPr>
          <a:xfrm>
            <a:off x="536853" y="3264575"/>
            <a:ext cx="134183" cy="167759"/>
          </a:xfrm>
          <a:prstGeom prst="rect">
            <a:avLst/>
          </a:prstGeom>
          <a:noFill/>
          <a:ln/>
        </p:spPr>
        <p:txBody>
          <a:bodyPr wrap="none" lIns="0" tIns="0" rIns="0" bIns="0" rtlCol="0" anchor="t"/>
          <a:lstStyle/>
          <a:p>
            <a:pPr marL="0" indent="0" algn="l">
              <a:lnSpc>
                <a:spcPts val="1650"/>
              </a:lnSpc>
              <a:buNone/>
            </a:pPr>
            <a:r>
              <a:rPr lang="en-US" sz="1050" dirty="0">
                <a:solidFill>
                  <a:srgbClr val="DCD7E5"/>
                </a:solidFill>
                <a:latin typeface="Montserrat Light" pitchFamily="34" charset="0"/>
                <a:ea typeface="Montserrat Light" pitchFamily="34" charset="-122"/>
                <a:cs typeface="Montserrat Light" pitchFamily="34" charset="-120"/>
              </a:rPr>
              <a:t>02</a:t>
            </a:r>
            <a:endParaRPr lang="en-US" sz="1050" dirty="0"/>
          </a:p>
        </p:txBody>
      </p:sp>
      <p:pic>
        <p:nvPicPr>
          <p:cNvPr id="11" name="Image 2" descr="preencoded.png"/>
          <p:cNvPicPr>
            <a:picLocks noChangeAspect="1"/>
          </p:cNvPicPr>
          <p:nvPr/>
        </p:nvPicPr>
        <p:blipFill>
          <a:blip r:embed="rId4"/>
          <a:stretch>
            <a:fillRect/>
          </a:stretch>
        </p:blipFill>
        <p:spPr>
          <a:xfrm>
            <a:off x="536853" y="3463885"/>
            <a:ext cx="8070294" cy="15240"/>
          </a:xfrm>
          <a:prstGeom prst="rect">
            <a:avLst/>
          </a:prstGeom>
        </p:spPr>
      </p:pic>
      <p:sp>
        <p:nvSpPr>
          <p:cNvPr id="12" name="Text 7"/>
          <p:cNvSpPr/>
          <p:nvPr/>
        </p:nvSpPr>
        <p:spPr>
          <a:xfrm>
            <a:off x="536853" y="3574852"/>
            <a:ext cx="1677710" cy="209669"/>
          </a:xfrm>
          <a:prstGeom prst="rect">
            <a:avLst/>
          </a:prstGeom>
          <a:noFill/>
          <a:ln/>
        </p:spPr>
        <p:txBody>
          <a:bodyPr wrap="none" lIns="0" tIns="0" rIns="0" bIns="0" rtlCol="0" anchor="t"/>
          <a:lstStyle/>
          <a:p>
            <a:pPr marL="0" indent="0" algn="l">
              <a:lnSpc>
                <a:spcPts val="1650"/>
              </a:lnSpc>
              <a:buNone/>
            </a:pPr>
            <a:r>
              <a:rPr lang="en-US" sz="1300" dirty="0">
                <a:solidFill>
                  <a:srgbClr val="DCD7E5"/>
                </a:solidFill>
                <a:latin typeface="Montserrat" pitchFamily="34" charset="0"/>
                <a:ea typeface="Montserrat" pitchFamily="34" charset="-122"/>
                <a:cs typeface="Montserrat" pitchFamily="34" charset="-120"/>
              </a:rPr>
              <a:t>Physics Simulation</a:t>
            </a:r>
            <a:endParaRPr lang="en-US" sz="1300" dirty="0"/>
          </a:p>
        </p:txBody>
      </p:sp>
      <p:sp>
        <p:nvSpPr>
          <p:cNvPr id="13" name="Text 8"/>
          <p:cNvSpPr/>
          <p:nvPr/>
        </p:nvSpPr>
        <p:spPr>
          <a:xfrm>
            <a:off x="536853" y="3865007"/>
            <a:ext cx="8070294" cy="214670"/>
          </a:xfrm>
          <a:prstGeom prst="rect">
            <a:avLst/>
          </a:prstGeom>
          <a:noFill/>
          <a:ln/>
        </p:spPr>
        <p:txBody>
          <a:bodyPr wrap="none" lIns="0" tIns="0" rIns="0" bIns="0" rtlCol="0" anchor="t"/>
          <a:lstStyle/>
          <a:p>
            <a:pPr marL="0" indent="0" algn="l">
              <a:lnSpc>
                <a:spcPts val="1650"/>
              </a:lnSpc>
              <a:buNone/>
            </a:pPr>
            <a:r>
              <a:rPr lang="en-US" sz="1050" dirty="0">
                <a:solidFill>
                  <a:srgbClr val="DCD7E5"/>
                </a:solidFill>
                <a:latin typeface="Heebo Light" pitchFamily="34" charset="0"/>
                <a:ea typeface="Heebo Light" pitchFamily="34" charset="-122"/>
                <a:cs typeface="Heebo Light" pitchFamily="34" charset="-120"/>
              </a:rPr>
              <a:t>Custom engine imputes missing parameters using validated astrophysical models and Kepler's Laws</a:t>
            </a:r>
            <a:endParaRPr lang="en-US" sz="1050" dirty="0"/>
          </a:p>
        </p:txBody>
      </p:sp>
      <p:sp>
        <p:nvSpPr>
          <p:cNvPr id="14" name="Text 9"/>
          <p:cNvSpPr/>
          <p:nvPr/>
        </p:nvSpPr>
        <p:spPr>
          <a:xfrm>
            <a:off x="536853" y="4314468"/>
            <a:ext cx="134183" cy="167759"/>
          </a:xfrm>
          <a:prstGeom prst="rect">
            <a:avLst/>
          </a:prstGeom>
          <a:noFill/>
          <a:ln/>
        </p:spPr>
        <p:txBody>
          <a:bodyPr wrap="none" lIns="0" tIns="0" rIns="0" bIns="0" rtlCol="0" anchor="t"/>
          <a:lstStyle/>
          <a:p>
            <a:pPr marL="0" indent="0" algn="l">
              <a:lnSpc>
                <a:spcPts val="1650"/>
              </a:lnSpc>
              <a:buNone/>
            </a:pPr>
            <a:r>
              <a:rPr lang="en-US" sz="1050" dirty="0">
                <a:solidFill>
                  <a:srgbClr val="DCD7E5"/>
                </a:solidFill>
                <a:latin typeface="Montserrat Light" pitchFamily="34" charset="0"/>
                <a:ea typeface="Montserrat Light" pitchFamily="34" charset="-122"/>
                <a:cs typeface="Montserrat Light" pitchFamily="34" charset="-120"/>
              </a:rPr>
              <a:t>03</a:t>
            </a:r>
            <a:endParaRPr lang="en-US" sz="1050" dirty="0"/>
          </a:p>
        </p:txBody>
      </p:sp>
      <p:pic>
        <p:nvPicPr>
          <p:cNvPr id="15" name="Image 3" descr="preencoded.png"/>
          <p:cNvPicPr>
            <a:picLocks noChangeAspect="1"/>
          </p:cNvPicPr>
          <p:nvPr/>
        </p:nvPicPr>
        <p:blipFill>
          <a:blip r:embed="rId4"/>
          <a:stretch>
            <a:fillRect/>
          </a:stretch>
        </p:blipFill>
        <p:spPr>
          <a:xfrm>
            <a:off x="536853" y="4500443"/>
            <a:ext cx="8070294" cy="15240"/>
          </a:xfrm>
          <a:prstGeom prst="rect">
            <a:avLst/>
          </a:prstGeom>
        </p:spPr>
      </p:pic>
      <p:sp>
        <p:nvSpPr>
          <p:cNvPr id="16" name="Text 10"/>
          <p:cNvSpPr/>
          <p:nvPr/>
        </p:nvSpPr>
        <p:spPr>
          <a:xfrm>
            <a:off x="536853" y="4624745"/>
            <a:ext cx="1677710" cy="209669"/>
          </a:xfrm>
          <a:prstGeom prst="rect">
            <a:avLst/>
          </a:prstGeom>
          <a:noFill/>
          <a:ln/>
        </p:spPr>
        <p:txBody>
          <a:bodyPr wrap="none" lIns="0" tIns="0" rIns="0" bIns="0" rtlCol="0" anchor="t"/>
          <a:lstStyle/>
          <a:p>
            <a:pPr marL="0" indent="0" algn="l">
              <a:lnSpc>
                <a:spcPts val="1650"/>
              </a:lnSpc>
              <a:buNone/>
            </a:pPr>
            <a:r>
              <a:rPr lang="en-US" sz="1300" dirty="0">
                <a:solidFill>
                  <a:srgbClr val="DCD7E5"/>
                </a:solidFill>
                <a:latin typeface="Montserrat" pitchFamily="34" charset="0"/>
                <a:ea typeface="Montserrat" pitchFamily="34" charset="-122"/>
                <a:cs typeface="Montserrat" pitchFamily="34" charset="-120"/>
              </a:rPr>
              <a:t>AI Classification</a:t>
            </a:r>
            <a:endParaRPr lang="en-US" sz="1300" dirty="0"/>
          </a:p>
        </p:txBody>
      </p:sp>
      <p:sp>
        <p:nvSpPr>
          <p:cNvPr id="17" name="Text 11"/>
          <p:cNvSpPr/>
          <p:nvPr/>
        </p:nvSpPr>
        <p:spPr>
          <a:xfrm>
            <a:off x="536853" y="4914900"/>
            <a:ext cx="8070294" cy="214670"/>
          </a:xfrm>
          <a:prstGeom prst="rect">
            <a:avLst/>
          </a:prstGeom>
          <a:noFill/>
          <a:ln/>
        </p:spPr>
        <p:txBody>
          <a:bodyPr wrap="none" lIns="0" tIns="0" rIns="0" bIns="0" rtlCol="0" anchor="t"/>
          <a:lstStyle/>
          <a:p>
            <a:pPr marL="0" indent="0" algn="l">
              <a:lnSpc>
                <a:spcPts val="1650"/>
              </a:lnSpc>
              <a:buNone/>
            </a:pPr>
            <a:r>
              <a:rPr lang="en-US" sz="1050" dirty="0">
                <a:solidFill>
                  <a:srgbClr val="DCD7E5"/>
                </a:solidFill>
                <a:latin typeface="Heebo Light" pitchFamily="34" charset="0"/>
                <a:ea typeface="Heebo Light" pitchFamily="34" charset="-122"/>
                <a:cs typeface="Heebo Light" pitchFamily="34" charset="-120"/>
              </a:rPr>
              <a:t>XGBoost classifier with SMOTE balancing evaluates habitability across multiple parameters</a:t>
            </a:r>
            <a:endParaRPr lang="en-US" sz="1050" dirty="0"/>
          </a:p>
        </p:txBody>
      </p:sp>
      <p:sp>
        <p:nvSpPr>
          <p:cNvPr id="18" name="Text 12"/>
          <p:cNvSpPr/>
          <p:nvPr/>
        </p:nvSpPr>
        <p:spPr>
          <a:xfrm>
            <a:off x="536853" y="5364361"/>
            <a:ext cx="134183" cy="167759"/>
          </a:xfrm>
          <a:prstGeom prst="rect">
            <a:avLst/>
          </a:prstGeom>
          <a:noFill/>
          <a:ln/>
        </p:spPr>
        <p:txBody>
          <a:bodyPr wrap="none" lIns="0" tIns="0" rIns="0" bIns="0" rtlCol="0" anchor="t"/>
          <a:lstStyle/>
          <a:p>
            <a:pPr marL="0" indent="0" algn="l">
              <a:lnSpc>
                <a:spcPts val="1650"/>
              </a:lnSpc>
              <a:buNone/>
            </a:pPr>
            <a:r>
              <a:rPr lang="en-US" sz="1050" dirty="0">
                <a:solidFill>
                  <a:srgbClr val="DCD7E5"/>
                </a:solidFill>
                <a:latin typeface="Montserrat Light" pitchFamily="34" charset="0"/>
                <a:ea typeface="Montserrat Light" pitchFamily="34" charset="-122"/>
                <a:cs typeface="Montserrat Light" pitchFamily="34" charset="-120"/>
              </a:rPr>
              <a:t>04</a:t>
            </a:r>
            <a:endParaRPr lang="en-US" sz="1050" dirty="0"/>
          </a:p>
        </p:txBody>
      </p:sp>
      <p:pic>
        <p:nvPicPr>
          <p:cNvPr id="19" name="Image 4" descr="preencoded.png"/>
          <p:cNvPicPr>
            <a:picLocks noChangeAspect="1"/>
          </p:cNvPicPr>
          <p:nvPr/>
        </p:nvPicPr>
        <p:blipFill>
          <a:blip r:embed="rId4"/>
          <a:stretch>
            <a:fillRect/>
          </a:stretch>
        </p:blipFill>
        <p:spPr>
          <a:xfrm>
            <a:off x="536853" y="5536883"/>
            <a:ext cx="8070294" cy="15240"/>
          </a:xfrm>
          <a:prstGeom prst="rect">
            <a:avLst/>
          </a:prstGeom>
        </p:spPr>
      </p:pic>
      <p:sp>
        <p:nvSpPr>
          <p:cNvPr id="20" name="Text 13"/>
          <p:cNvSpPr/>
          <p:nvPr/>
        </p:nvSpPr>
        <p:spPr>
          <a:xfrm>
            <a:off x="536853" y="5674638"/>
            <a:ext cx="1677710" cy="209669"/>
          </a:xfrm>
          <a:prstGeom prst="rect">
            <a:avLst/>
          </a:prstGeom>
          <a:noFill/>
          <a:ln/>
        </p:spPr>
        <p:txBody>
          <a:bodyPr wrap="none" lIns="0" tIns="0" rIns="0" bIns="0" rtlCol="0" anchor="t"/>
          <a:lstStyle/>
          <a:p>
            <a:pPr marL="0" indent="0" algn="l">
              <a:lnSpc>
                <a:spcPts val="1650"/>
              </a:lnSpc>
              <a:buNone/>
            </a:pPr>
            <a:r>
              <a:rPr lang="en-US" sz="1300" dirty="0">
                <a:solidFill>
                  <a:srgbClr val="DCD7E5"/>
                </a:solidFill>
                <a:latin typeface="Montserrat" pitchFamily="34" charset="0"/>
                <a:ea typeface="Montserrat" pitchFamily="34" charset="-122"/>
                <a:cs typeface="Montserrat" pitchFamily="34" charset="-120"/>
              </a:rPr>
              <a:t>Visualisation Layer</a:t>
            </a:r>
            <a:endParaRPr lang="en-US" sz="1300" dirty="0"/>
          </a:p>
        </p:txBody>
      </p:sp>
      <p:sp>
        <p:nvSpPr>
          <p:cNvPr id="21" name="Text 14"/>
          <p:cNvSpPr/>
          <p:nvPr/>
        </p:nvSpPr>
        <p:spPr>
          <a:xfrm>
            <a:off x="536853" y="5964793"/>
            <a:ext cx="8070294" cy="214670"/>
          </a:xfrm>
          <a:prstGeom prst="rect">
            <a:avLst/>
          </a:prstGeom>
          <a:noFill/>
          <a:ln/>
        </p:spPr>
        <p:txBody>
          <a:bodyPr wrap="none" lIns="0" tIns="0" rIns="0" bIns="0" rtlCol="0" anchor="t"/>
          <a:lstStyle/>
          <a:p>
            <a:pPr marL="0" indent="0" algn="l">
              <a:lnSpc>
                <a:spcPts val="1650"/>
              </a:lnSpc>
              <a:buNone/>
            </a:pPr>
            <a:r>
              <a:rPr lang="en-US" sz="1050" dirty="0">
                <a:solidFill>
                  <a:srgbClr val="DCD7E5"/>
                </a:solidFill>
                <a:latin typeface="Heebo Light" pitchFamily="34" charset="0"/>
                <a:ea typeface="Heebo Light" pitchFamily="34" charset="-122"/>
                <a:cs typeface="Heebo Light" pitchFamily="34" charset="-120"/>
              </a:rPr>
              <a:t>Interactive dashboard powered by Plotly.js renders 3D galaxy maps and explainable predictions</a:t>
            </a:r>
            <a:endParaRPr lang="en-US" sz="1050" dirty="0"/>
          </a:p>
        </p:txBody>
      </p:sp>
      <p:sp>
        <p:nvSpPr>
          <p:cNvPr id="22" name="Shape 15"/>
          <p:cNvSpPr/>
          <p:nvPr/>
        </p:nvSpPr>
        <p:spPr>
          <a:xfrm>
            <a:off x="536853" y="6377464"/>
            <a:ext cx="8070294" cy="784741"/>
          </a:xfrm>
          <a:prstGeom prst="roundRect">
            <a:avLst>
              <a:gd name="adj" fmla="val 7184"/>
            </a:avLst>
          </a:prstGeom>
          <a:solidFill>
            <a:srgbClr val="1E0C41"/>
          </a:solidFill>
          <a:ln/>
        </p:spPr>
      </p:sp>
      <p:pic>
        <p:nvPicPr>
          <p:cNvPr id="23" name="Image 5" descr="preencoded.png"/>
          <p:cNvPicPr>
            <a:picLocks noChangeAspect="1"/>
          </p:cNvPicPr>
          <p:nvPr/>
        </p:nvPicPr>
        <p:blipFill>
          <a:blip r:embed="rId5"/>
          <a:stretch>
            <a:fillRect/>
          </a:stretch>
        </p:blipFill>
        <p:spPr>
          <a:xfrm>
            <a:off x="671036" y="6572369"/>
            <a:ext cx="167759" cy="134183"/>
          </a:xfrm>
          <a:prstGeom prst="rect">
            <a:avLst/>
          </a:prstGeom>
        </p:spPr>
      </p:pic>
      <p:sp>
        <p:nvSpPr>
          <p:cNvPr id="24" name="Text 16"/>
          <p:cNvSpPr/>
          <p:nvPr/>
        </p:nvSpPr>
        <p:spPr>
          <a:xfrm>
            <a:off x="972979" y="6598682"/>
            <a:ext cx="7499985" cy="429339"/>
          </a:xfrm>
          <a:prstGeom prst="rect">
            <a:avLst/>
          </a:prstGeom>
          <a:noFill/>
          <a:ln/>
        </p:spPr>
        <p:txBody>
          <a:bodyPr wrap="square" lIns="0" tIns="0" rIns="0" bIns="0" rtlCol="0" anchor="t"/>
          <a:lstStyle/>
          <a:p>
            <a:pPr marL="0" indent="0" algn="l">
              <a:lnSpc>
                <a:spcPts val="1650"/>
              </a:lnSpc>
              <a:buNone/>
            </a:pPr>
            <a:r>
              <a:rPr lang="en-US" sz="1050" b="1" dirty="0">
                <a:solidFill>
                  <a:srgbClr val="FFFFFF"/>
                </a:solidFill>
                <a:latin typeface="Heebo Light" pitchFamily="34" charset="0"/>
                <a:ea typeface="Heebo Light" pitchFamily="34" charset="-122"/>
                <a:cs typeface="Heebo Light" pitchFamily="34" charset="-120"/>
              </a:rPr>
              <a:t>Technical Stack:</a:t>
            </a:r>
            <a:r>
              <a:rPr lang="en-US" sz="1050" dirty="0">
                <a:solidFill>
                  <a:srgbClr val="FFFFFF"/>
                </a:solidFill>
                <a:latin typeface="Heebo Light" pitchFamily="34" charset="0"/>
                <a:ea typeface="Heebo Light" pitchFamily="34" charset="-122"/>
                <a:cs typeface="Heebo Light" pitchFamily="34" charset="-120"/>
              </a:rPr>
              <a:t> Frontend built with HTML5, Bootstrap 5, and Plotly.js. Backend powered by Python Flask with XGBoost. Cloud deployment on Render PaaS with Gunicorn for production-grade performance.</a:t>
            </a:r>
            <a:endParaRPr lang="en-US" sz="1050" dirty="0"/>
          </a:p>
        </p:txBody>
      </p:sp>
      <p:pic>
        <p:nvPicPr>
          <p:cNvPr id="28" name="Picture 27">
            <a:extLst>
              <a:ext uri="{FF2B5EF4-FFF2-40B4-BE49-F238E27FC236}">
                <a16:creationId xmlns:a16="http://schemas.microsoft.com/office/drawing/2014/main" id="{D1CB6B51-15E7-F464-338A-014C9019A190}"/>
              </a:ext>
            </a:extLst>
          </p:cNvPr>
          <p:cNvPicPr>
            <a:picLocks noChangeAspect="1"/>
          </p:cNvPicPr>
          <p:nvPr/>
        </p:nvPicPr>
        <p:blipFill>
          <a:blip r:embed="rId6"/>
          <a:srcRect l="67417" b="67408"/>
          <a:stretch>
            <a:fillRect/>
          </a:stretch>
        </p:blipFill>
        <p:spPr>
          <a:xfrm>
            <a:off x="9144000" y="0"/>
            <a:ext cx="5486400" cy="82296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590193"/>
            <a:ext cx="2417921" cy="388382"/>
          </a:xfrm>
          <a:prstGeom prst="roundRect">
            <a:avLst>
              <a:gd name="adj" fmla="val 17171"/>
            </a:avLst>
          </a:prstGeom>
          <a:noFill/>
          <a:ln w="7620">
            <a:solidFill>
              <a:srgbClr val="481C9E"/>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472" y="704969"/>
            <a:ext cx="158710" cy="158710"/>
          </a:xfrm>
          <a:prstGeom prst="rect">
            <a:avLst/>
          </a:prstGeom>
        </p:spPr>
      </p:pic>
      <p:sp>
        <p:nvSpPr>
          <p:cNvPr id="4" name="Text 1"/>
          <p:cNvSpPr/>
          <p:nvPr/>
        </p:nvSpPr>
        <p:spPr>
          <a:xfrm>
            <a:off x="1158478" y="657344"/>
            <a:ext cx="1926550" cy="254079"/>
          </a:xfrm>
          <a:prstGeom prst="rect">
            <a:avLst/>
          </a:prstGeom>
          <a:noFill/>
          <a:ln/>
        </p:spPr>
        <p:txBody>
          <a:bodyPr wrap="none" lIns="0" tIns="0" rIns="0" bIns="0" rtlCol="0" anchor="t"/>
          <a:lstStyle/>
          <a:p>
            <a:pPr marL="0" indent="0" algn="l">
              <a:lnSpc>
                <a:spcPts val="2000"/>
              </a:lnSpc>
              <a:buNone/>
            </a:pPr>
            <a:r>
              <a:rPr lang="en-US" sz="1250" dirty="0">
                <a:solidFill>
                  <a:srgbClr val="481C9E"/>
                </a:solidFill>
                <a:latin typeface="Heebo Light" pitchFamily="34" charset="0"/>
                <a:ea typeface="Heebo Light" pitchFamily="34" charset="-122"/>
                <a:cs typeface="Heebo Light" pitchFamily="34" charset="-120"/>
              </a:rPr>
              <a:t>BREAKTHROUGH FEATURE</a:t>
            </a:r>
            <a:endParaRPr lang="en-US" sz="1250" dirty="0"/>
          </a:p>
        </p:txBody>
      </p:sp>
      <p:sp>
        <p:nvSpPr>
          <p:cNvPr id="5" name="Text 2"/>
          <p:cNvSpPr/>
          <p:nvPr/>
        </p:nvSpPr>
        <p:spPr>
          <a:xfrm>
            <a:off x="793790" y="1057870"/>
            <a:ext cx="5478423"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The Universal Adapter</a:t>
            </a:r>
            <a:endParaRPr lang="en-US" sz="3900" dirty="0"/>
          </a:p>
        </p:txBody>
      </p:sp>
      <p:sp>
        <p:nvSpPr>
          <p:cNvPr id="6" name="Text 3"/>
          <p:cNvSpPr/>
          <p:nvPr/>
        </p:nvSpPr>
        <p:spPr>
          <a:xfrm>
            <a:off x="793790" y="1757243"/>
            <a:ext cx="4495681" cy="310158"/>
          </a:xfrm>
          <a:prstGeom prst="rect">
            <a:avLst/>
          </a:prstGeom>
          <a:noFill/>
          <a:ln/>
        </p:spPr>
        <p:txBody>
          <a:bodyPr wrap="none" lIns="0" tIns="0" rIns="0" bIns="0" rtlCol="0" anchor="t"/>
          <a:lstStyle/>
          <a:p>
            <a:pPr marL="0" indent="0" algn="l">
              <a:lnSpc>
                <a:spcPts val="2400"/>
              </a:lnSpc>
              <a:buNone/>
            </a:pPr>
            <a:r>
              <a:rPr lang="en-US" sz="1950" dirty="0">
                <a:solidFill>
                  <a:srgbClr val="F2F0F4"/>
                </a:solidFill>
                <a:latin typeface="Montserrat" pitchFamily="34" charset="0"/>
                <a:ea typeface="Montserrat" pitchFamily="34" charset="-122"/>
                <a:cs typeface="Montserrat" pitchFamily="34" charset="-120"/>
              </a:rPr>
              <a:t>Solving the Data Compatibility Crisis</a:t>
            </a:r>
            <a:endParaRPr lang="en-US" sz="1950" dirty="0"/>
          </a:p>
        </p:txBody>
      </p:sp>
      <p:sp>
        <p:nvSpPr>
          <p:cNvPr id="7" name="Text 4"/>
          <p:cNvSpPr/>
          <p:nvPr/>
        </p:nvSpPr>
        <p:spPr>
          <a:xfrm>
            <a:off x="793790" y="256341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2F0F4"/>
                </a:solidFill>
                <a:latin typeface="Montserrat" pitchFamily="34" charset="0"/>
                <a:ea typeface="Montserrat" pitchFamily="34" charset="-122"/>
                <a:cs typeface="Montserrat" pitchFamily="34" charset="-120"/>
              </a:rPr>
              <a:t>The Problem</a:t>
            </a:r>
            <a:endParaRPr lang="en-US" sz="1950" dirty="0"/>
          </a:p>
        </p:txBody>
      </p:sp>
      <p:sp>
        <p:nvSpPr>
          <p:cNvPr id="8" name="Text 5"/>
          <p:cNvSpPr/>
          <p:nvPr/>
        </p:nvSpPr>
        <p:spPr>
          <a:xfrm>
            <a:off x="793790" y="3071932"/>
            <a:ext cx="5602962" cy="128539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Astronomical databases use inconsistent naming conventions. NASA's Exoplanet Archive references planetary radius as </a:t>
            </a:r>
            <a:r>
              <a:rPr lang="en-US" sz="1550" dirty="0">
                <a:solidFill>
                  <a:srgbClr val="DCD7E5"/>
                </a:solidFill>
                <a:highlight>
                  <a:srgbClr val="1A1739"/>
                </a:highlight>
                <a:latin typeface="Consolas" pitchFamily="34" charset="0"/>
                <a:ea typeface="Consolas" pitchFamily="34" charset="-122"/>
                <a:cs typeface="Consolas" pitchFamily="34" charset="-120"/>
              </a:rPr>
              <a:t>pl_rade</a:t>
            </a:r>
            <a:r>
              <a:rPr lang="en-US" sz="1550" dirty="0">
                <a:solidFill>
                  <a:srgbClr val="DCD7E5"/>
                </a:solidFill>
                <a:latin typeface="Heebo Light" pitchFamily="34" charset="0"/>
                <a:ea typeface="Heebo Light" pitchFamily="34" charset="-122"/>
                <a:cs typeface="Heebo Light" pitchFamily="34" charset="-120"/>
              </a:rPr>
              <a:t>, whilst Kepler data uses </a:t>
            </a:r>
            <a:r>
              <a:rPr lang="en-US" sz="1550" dirty="0">
                <a:solidFill>
                  <a:srgbClr val="DCD7E5"/>
                </a:solidFill>
                <a:highlight>
                  <a:srgbClr val="1A1739"/>
                </a:highlight>
                <a:latin typeface="Consolas" pitchFamily="34" charset="0"/>
                <a:ea typeface="Consolas" pitchFamily="34" charset="-122"/>
                <a:cs typeface="Consolas" pitchFamily="34" charset="-120"/>
              </a:rPr>
              <a:t>koi_prad</a:t>
            </a:r>
            <a:r>
              <a:rPr lang="en-US" sz="1550" dirty="0">
                <a:solidFill>
                  <a:srgbClr val="DCD7E5"/>
                </a:solidFill>
                <a:latin typeface="Heebo Light" pitchFamily="34" charset="0"/>
                <a:ea typeface="Heebo Light" pitchFamily="34" charset="-122"/>
                <a:cs typeface="Heebo Light" pitchFamily="34" charset="-120"/>
              </a:rPr>
              <a:t>. Different missions employ entirely different schemas.</a:t>
            </a:r>
            <a:endParaRPr lang="en-US" sz="1550" dirty="0"/>
          </a:p>
        </p:txBody>
      </p:sp>
      <p:sp>
        <p:nvSpPr>
          <p:cNvPr id="9" name="Text 6"/>
          <p:cNvSpPr/>
          <p:nvPr/>
        </p:nvSpPr>
        <p:spPr>
          <a:xfrm>
            <a:off x="793790" y="4535924"/>
            <a:ext cx="5602962"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This fragmentation causes AI systems to crash, forces manual data transformation, and creates weeks of preprocessing work for research teams.</a:t>
            </a:r>
            <a:endParaRPr lang="en-US" sz="1550" dirty="0"/>
          </a:p>
        </p:txBody>
      </p:sp>
      <p:sp>
        <p:nvSpPr>
          <p:cNvPr id="10" name="Text 7"/>
          <p:cNvSpPr/>
          <p:nvPr/>
        </p:nvSpPr>
        <p:spPr>
          <a:xfrm>
            <a:off x="6888480" y="256341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2F0F4"/>
                </a:solidFill>
                <a:latin typeface="Montserrat" pitchFamily="34" charset="0"/>
                <a:ea typeface="Montserrat" pitchFamily="34" charset="-122"/>
                <a:cs typeface="Montserrat" pitchFamily="34" charset="-120"/>
              </a:rPr>
              <a:t>Our Solution</a:t>
            </a:r>
            <a:endParaRPr lang="en-US" sz="1950" dirty="0"/>
          </a:p>
        </p:txBody>
      </p:sp>
      <p:sp>
        <p:nvSpPr>
          <p:cNvPr id="11" name="Text 8"/>
          <p:cNvSpPr/>
          <p:nvPr/>
        </p:nvSpPr>
        <p:spPr>
          <a:xfrm>
            <a:off x="6888480" y="3071932"/>
            <a:ext cx="6955631"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We engineered an intelligent mapping layer that automatically detects and reconciles over ten distinct data format variations. The system uses semantic analysis and pattern matching to identify equivalent fields across sources.</a:t>
            </a:r>
            <a:endParaRPr lang="en-US" sz="1550" dirty="0"/>
          </a:p>
        </p:txBody>
      </p:sp>
      <p:sp>
        <p:nvSpPr>
          <p:cNvPr id="12" name="Text 9"/>
          <p:cNvSpPr/>
          <p:nvPr/>
        </p:nvSpPr>
        <p:spPr>
          <a:xfrm>
            <a:off x="6888480" y="4203144"/>
            <a:ext cx="695563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Upload any astronomy CSV—our AI adapts instantly, eliminating compatibility barriers and accelerating research timelines from weeks to seconds.</a:t>
            </a:r>
            <a:endParaRPr lang="en-US" sz="1550" dirty="0"/>
          </a:p>
        </p:txBody>
      </p:sp>
      <p:sp>
        <p:nvSpPr>
          <p:cNvPr id="13" name="Text 10"/>
          <p:cNvSpPr/>
          <p:nvPr/>
        </p:nvSpPr>
        <p:spPr>
          <a:xfrm>
            <a:off x="793790" y="5989558"/>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10+</a:t>
            </a:r>
            <a:endParaRPr lang="en-US" sz="5150" dirty="0"/>
          </a:p>
        </p:txBody>
      </p:sp>
      <p:sp>
        <p:nvSpPr>
          <p:cNvPr id="14" name="Text 11"/>
          <p:cNvSpPr/>
          <p:nvPr/>
        </p:nvSpPr>
        <p:spPr>
          <a:xfrm>
            <a:off x="1644372" y="6892528"/>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DCD7E5"/>
                </a:solidFill>
                <a:latin typeface="Montserrat" pitchFamily="34" charset="0"/>
                <a:ea typeface="Montserrat" pitchFamily="34" charset="-122"/>
                <a:cs typeface="Montserrat" pitchFamily="34" charset="-120"/>
              </a:rPr>
              <a:t>Data Formats</a:t>
            </a:r>
            <a:endParaRPr lang="en-US" sz="1950" dirty="0"/>
          </a:p>
        </p:txBody>
      </p:sp>
      <p:sp>
        <p:nvSpPr>
          <p:cNvPr id="15" name="Text 12"/>
          <p:cNvSpPr/>
          <p:nvPr/>
        </p:nvSpPr>
        <p:spPr>
          <a:xfrm>
            <a:off x="793790" y="7321748"/>
            <a:ext cx="4182189" cy="317540"/>
          </a:xfrm>
          <a:prstGeom prst="rect">
            <a:avLst/>
          </a:prstGeom>
          <a:noFill/>
          <a:ln/>
        </p:spPr>
        <p:txBody>
          <a:bodyPr wrap="none" lIns="0" tIns="0" rIns="0" bIns="0" rtlCol="0" anchor="t"/>
          <a:lstStyle/>
          <a:p>
            <a:pPr marL="0" indent="0" algn="ctr">
              <a:lnSpc>
                <a:spcPts val="2500"/>
              </a:lnSpc>
              <a:buNone/>
            </a:pPr>
            <a:r>
              <a:rPr lang="en-US" sz="1550" dirty="0">
                <a:solidFill>
                  <a:srgbClr val="DCD7E5"/>
                </a:solidFill>
                <a:latin typeface="Heebo Light" pitchFamily="34" charset="0"/>
                <a:ea typeface="Heebo Light" pitchFamily="34" charset="-122"/>
                <a:cs typeface="Heebo Light" pitchFamily="34" charset="-120"/>
              </a:rPr>
              <a:t>Supported astronomical database schemas</a:t>
            </a:r>
            <a:endParaRPr lang="en-US" sz="1550" dirty="0"/>
          </a:p>
        </p:txBody>
      </p:sp>
      <p:sp>
        <p:nvSpPr>
          <p:cNvPr id="16" name="Text 13"/>
          <p:cNvSpPr/>
          <p:nvPr/>
        </p:nvSpPr>
        <p:spPr>
          <a:xfrm>
            <a:off x="5223986" y="5989558"/>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100%</a:t>
            </a:r>
            <a:endParaRPr lang="en-US" sz="5150" dirty="0"/>
          </a:p>
        </p:txBody>
      </p:sp>
      <p:sp>
        <p:nvSpPr>
          <p:cNvPr id="17" name="Text 14"/>
          <p:cNvSpPr/>
          <p:nvPr/>
        </p:nvSpPr>
        <p:spPr>
          <a:xfrm>
            <a:off x="6074688" y="6892528"/>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DCD7E5"/>
                </a:solidFill>
                <a:latin typeface="Montserrat" pitchFamily="34" charset="0"/>
                <a:ea typeface="Montserrat" pitchFamily="34" charset="-122"/>
                <a:cs typeface="Montserrat" pitchFamily="34" charset="-120"/>
              </a:rPr>
              <a:t>Auto-Detection</a:t>
            </a:r>
            <a:endParaRPr lang="en-US" sz="1950" dirty="0"/>
          </a:p>
        </p:txBody>
      </p:sp>
      <p:sp>
        <p:nvSpPr>
          <p:cNvPr id="18" name="Text 15"/>
          <p:cNvSpPr/>
          <p:nvPr/>
        </p:nvSpPr>
        <p:spPr>
          <a:xfrm>
            <a:off x="5223986" y="7321748"/>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DCD7E5"/>
                </a:solidFill>
                <a:latin typeface="Heebo Light" pitchFamily="34" charset="0"/>
                <a:ea typeface="Heebo Light" pitchFamily="34" charset="-122"/>
                <a:cs typeface="Heebo Light" pitchFamily="34" charset="-120"/>
              </a:rPr>
              <a:t>Success rate on format recognition</a:t>
            </a:r>
            <a:endParaRPr lang="en-US" sz="1550" dirty="0"/>
          </a:p>
        </p:txBody>
      </p:sp>
      <p:sp>
        <p:nvSpPr>
          <p:cNvPr id="19" name="Text 16"/>
          <p:cNvSpPr/>
          <p:nvPr/>
        </p:nvSpPr>
        <p:spPr>
          <a:xfrm>
            <a:off x="9654302" y="5989558"/>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0</a:t>
            </a:r>
            <a:endParaRPr lang="en-US" sz="5150" dirty="0"/>
          </a:p>
        </p:txBody>
      </p:sp>
      <p:sp>
        <p:nvSpPr>
          <p:cNvPr id="20" name="Text 17"/>
          <p:cNvSpPr/>
          <p:nvPr/>
        </p:nvSpPr>
        <p:spPr>
          <a:xfrm>
            <a:off x="10505003" y="6892528"/>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DCD7E5"/>
                </a:solidFill>
                <a:latin typeface="Montserrat" pitchFamily="34" charset="0"/>
                <a:ea typeface="Montserrat" pitchFamily="34" charset="-122"/>
                <a:cs typeface="Montserrat" pitchFamily="34" charset="-120"/>
              </a:rPr>
              <a:t>Manual Work</a:t>
            </a:r>
            <a:endParaRPr lang="en-US" sz="1950" dirty="0"/>
          </a:p>
        </p:txBody>
      </p:sp>
      <p:sp>
        <p:nvSpPr>
          <p:cNvPr id="21" name="Text 18"/>
          <p:cNvSpPr/>
          <p:nvPr/>
        </p:nvSpPr>
        <p:spPr>
          <a:xfrm>
            <a:off x="9654302" y="7321748"/>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DCD7E5"/>
                </a:solidFill>
                <a:latin typeface="Heebo Light" pitchFamily="34" charset="0"/>
                <a:ea typeface="Heebo Light" pitchFamily="34" charset="-122"/>
                <a:cs typeface="Heebo Light" pitchFamily="34" charset="-120"/>
              </a:rPr>
              <a:t>Required data preprocessing by users</a:t>
            </a:r>
            <a:endParaRPr lang="en-US" sz="1550" dirty="0"/>
          </a:p>
        </p:txBody>
      </p:sp>
    </p:spTree>
  </p:cSld>
  <p:clrMapOvr>
    <a:masterClrMapping/>
  </p:clrMapOvr>
  <mc:AlternateContent xmlns:mc="http://schemas.openxmlformats.org/markup-compatibility/2006">
    <mc:Choice xmlns:p14="http://schemas.microsoft.com/office/powerpoint/2010/main" Requires="p14">
      <p:transition spd="med">
        <p14:warp dir="in"/>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77121"/>
            <a:ext cx="5579626"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Interactive Exploration</a:t>
            </a:r>
            <a:endParaRPr lang="en-US" sz="3900" dirty="0"/>
          </a:p>
        </p:txBody>
      </p:sp>
      <p:sp>
        <p:nvSpPr>
          <p:cNvPr id="3" name="Text 1"/>
          <p:cNvSpPr/>
          <p:nvPr/>
        </p:nvSpPr>
        <p:spPr>
          <a:xfrm>
            <a:off x="793790" y="179403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ExoHab transforms abstract data into intuitive visual experiences. Our 3D visualisation engine allows researchers to explore the habitable zone with unprecedented clarity, whilst real-time analytics provide instant insights into planetary characteristics.</a:t>
            </a:r>
            <a:endParaRPr lang="en-US" sz="1550" dirty="0"/>
          </a:p>
        </p:txBody>
      </p:sp>
      <p:sp>
        <p:nvSpPr>
          <p:cNvPr id="4" name="Shape 2"/>
          <p:cNvSpPr/>
          <p:nvPr/>
        </p:nvSpPr>
        <p:spPr>
          <a:xfrm>
            <a:off x="793790" y="2652355"/>
            <a:ext cx="4182189" cy="2584728"/>
          </a:xfrm>
          <a:prstGeom prst="roundRect">
            <a:avLst>
              <a:gd name="adj" fmla="val 3225"/>
            </a:avLst>
          </a:prstGeom>
          <a:solidFill>
            <a:srgbClr val="4D4D51"/>
          </a:solidFill>
          <a:ln/>
        </p:spPr>
      </p:sp>
      <p:pic>
        <p:nvPicPr>
          <p:cNvPr id="5" name="Image 0" descr="preencoded.png"/>
          <p:cNvPicPr>
            <a:picLocks noChangeAspect="1"/>
          </p:cNvPicPr>
          <p:nvPr/>
        </p:nvPicPr>
        <p:blipFill>
          <a:blip r:embed="rId3"/>
          <a:stretch>
            <a:fillRect/>
          </a:stretch>
        </p:blipFill>
        <p:spPr>
          <a:xfrm>
            <a:off x="2770584" y="3712726"/>
            <a:ext cx="228600" cy="228600"/>
          </a:xfrm>
          <a:prstGeom prst="rect">
            <a:avLst/>
          </a:prstGeom>
        </p:spPr>
      </p:pic>
      <p:sp>
        <p:nvSpPr>
          <p:cNvPr id="6" name="Text 3"/>
          <p:cNvSpPr/>
          <p:nvPr/>
        </p:nvSpPr>
        <p:spPr>
          <a:xfrm>
            <a:off x="1925717" y="4057531"/>
            <a:ext cx="1918335" cy="170617"/>
          </a:xfrm>
          <a:prstGeom prst="rect">
            <a:avLst/>
          </a:prstGeom>
          <a:noFill/>
          <a:ln/>
        </p:spPr>
        <p:txBody>
          <a:bodyPr wrap="none" lIns="0" tIns="0" rIns="0" bIns="0" rtlCol="0" anchor="t"/>
          <a:lstStyle/>
          <a:p>
            <a:pPr marL="0" indent="0" algn="ctr">
              <a:lnSpc>
                <a:spcPts val="1300"/>
              </a:lnSpc>
              <a:buNone/>
            </a:pPr>
            <a:r>
              <a:rPr lang="en-US" sz="800" dirty="0">
                <a:solidFill>
                  <a:srgbClr val="AEAEB2"/>
                </a:solidFill>
                <a:latin typeface="Heebo Light" pitchFamily="34" charset="0"/>
                <a:ea typeface="Heebo Light" pitchFamily="34" charset="-122"/>
                <a:cs typeface="Heebo Light" pitchFamily="34" charset="-120"/>
              </a:rPr>
              <a:t>There was an error generating this image</a:t>
            </a:r>
            <a:endParaRPr lang="en-US" sz="800" dirty="0"/>
          </a:p>
        </p:txBody>
      </p:sp>
      <p:sp>
        <p:nvSpPr>
          <p:cNvPr id="7" name="Text 4"/>
          <p:cNvSpPr/>
          <p:nvPr/>
        </p:nvSpPr>
        <p:spPr>
          <a:xfrm>
            <a:off x="793790" y="543544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3D Galaxy Mapping</a:t>
            </a:r>
            <a:endParaRPr lang="en-US" sz="1950" dirty="0"/>
          </a:p>
        </p:txBody>
      </p:sp>
      <p:sp>
        <p:nvSpPr>
          <p:cNvPr id="8" name="Text 5"/>
          <p:cNvSpPr/>
          <p:nvPr/>
        </p:nvSpPr>
        <p:spPr>
          <a:xfrm>
            <a:off x="793790" y="5864662"/>
            <a:ext cx="4182189" cy="127015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Visualise the "Goldilocks Zone" by plotting stellar temperature against planetary radius. Habitable candidates cluster in distinct regions, making pattern recognition intuitive.</a:t>
            </a:r>
            <a:endParaRPr lang="en-US" sz="1550" dirty="0"/>
          </a:p>
        </p:txBody>
      </p:sp>
      <p:sp>
        <p:nvSpPr>
          <p:cNvPr id="9" name="Shape 6"/>
          <p:cNvSpPr/>
          <p:nvPr/>
        </p:nvSpPr>
        <p:spPr>
          <a:xfrm>
            <a:off x="5223986" y="2652355"/>
            <a:ext cx="4182308" cy="2584847"/>
          </a:xfrm>
          <a:prstGeom prst="roundRect">
            <a:avLst>
              <a:gd name="adj" fmla="val 3225"/>
            </a:avLst>
          </a:prstGeom>
          <a:solidFill>
            <a:srgbClr val="4D4D51"/>
          </a:solidFill>
          <a:ln/>
        </p:spPr>
      </p:sp>
      <p:pic>
        <p:nvPicPr>
          <p:cNvPr id="10" name="Image 1" descr="preencoded.png"/>
          <p:cNvPicPr>
            <a:picLocks noChangeAspect="1"/>
          </p:cNvPicPr>
          <p:nvPr/>
        </p:nvPicPr>
        <p:blipFill>
          <a:blip r:embed="rId3"/>
          <a:stretch>
            <a:fillRect/>
          </a:stretch>
        </p:blipFill>
        <p:spPr>
          <a:xfrm>
            <a:off x="7200781" y="3712726"/>
            <a:ext cx="228600" cy="228600"/>
          </a:xfrm>
          <a:prstGeom prst="rect">
            <a:avLst/>
          </a:prstGeom>
        </p:spPr>
      </p:pic>
      <p:sp>
        <p:nvSpPr>
          <p:cNvPr id="11" name="Text 7"/>
          <p:cNvSpPr/>
          <p:nvPr/>
        </p:nvSpPr>
        <p:spPr>
          <a:xfrm>
            <a:off x="6355913" y="4057531"/>
            <a:ext cx="1918335" cy="170617"/>
          </a:xfrm>
          <a:prstGeom prst="rect">
            <a:avLst/>
          </a:prstGeom>
          <a:noFill/>
          <a:ln/>
        </p:spPr>
        <p:txBody>
          <a:bodyPr wrap="none" lIns="0" tIns="0" rIns="0" bIns="0" rtlCol="0" anchor="t"/>
          <a:lstStyle/>
          <a:p>
            <a:pPr marL="0" indent="0" algn="ctr">
              <a:lnSpc>
                <a:spcPts val="1300"/>
              </a:lnSpc>
              <a:buNone/>
            </a:pPr>
            <a:r>
              <a:rPr lang="en-US" sz="800" dirty="0">
                <a:solidFill>
                  <a:srgbClr val="AEAEB2"/>
                </a:solidFill>
                <a:latin typeface="Heebo Light" pitchFamily="34" charset="0"/>
                <a:ea typeface="Heebo Light" pitchFamily="34" charset="-122"/>
                <a:cs typeface="Heebo Light" pitchFamily="34" charset="-120"/>
              </a:rPr>
              <a:t>There was an error generating this image</a:t>
            </a:r>
            <a:endParaRPr lang="en-US" sz="800" dirty="0"/>
          </a:p>
        </p:txBody>
      </p:sp>
      <p:sp>
        <p:nvSpPr>
          <p:cNvPr id="12" name="Text 8"/>
          <p:cNvSpPr/>
          <p:nvPr/>
        </p:nvSpPr>
        <p:spPr>
          <a:xfrm>
            <a:off x="5223986" y="54355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Habitability Scoring</a:t>
            </a:r>
            <a:endParaRPr lang="en-US" sz="1950" dirty="0"/>
          </a:p>
        </p:txBody>
      </p:sp>
      <p:sp>
        <p:nvSpPr>
          <p:cNvPr id="13" name="Text 9"/>
          <p:cNvSpPr/>
          <p:nvPr/>
        </p:nvSpPr>
        <p:spPr>
          <a:xfrm>
            <a:off x="5223986" y="5864781"/>
            <a:ext cx="4182308" cy="127015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Every exoplanet receives a precise 0–100 probability metric. The score combines multiple factors including temperature, radius, stellar flux, and orbital characteristics.</a:t>
            </a:r>
            <a:endParaRPr lang="en-US" sz="1550" dirty="0"/>
          </a:p>
        </p:txBody>
      </p:sp>
      <p:sp>
        <p:nvSpPr>
          <p:cNvPr id="14" name="Shape 10"/>
          <p:cNvSpPr/>
          <p:nvPr/>
        </p:nvSpPr>
        <p:spPr>
          <a:xfrm>
            <a:off x="9654302" y="2652355"/>
            <a:ext cx="4182308" cy="2584847"/>
          </a:xfrm>
          <a:prstGeom prst="roundRect">
            <a:avLst>
              <a:gd name="adj" fmla="val 3225"/>
            </a:avLst>
          </a:prstGeom>
          <a:solidFill>
            <a:srgbClr val="4D4D51"/>
          </a:solidFill>
          <a:ln/>
        </p:spPr>
      </p:sp>
      <p:pic>
        <p:nvPicPr>
          <p:cNvPr id="15" name="Image 2" descr="preencoded.png"/>
          <p:cNvPicPr>
            <a:picLocks noChangeAspect="1"/>
          </p:cNvPicPr>
          <p:nvPr/>
        </p:nvPicPr>
        <p:blipFill>
          <a:blip r:embed="rId3"/>
          <a:stretch>
            <a:fillRect/>
          </a:stretch>
        </p:blipFill>
        <p:spPr>
          <a:xfrm>
            <a:off x="11631097" y="3712726"/>
            <a:ext cx="228600" cy="228600"/>
          </a:xfrm>
          <a:prstGeom prst="rect">
            <a:avLst/>
          </a:prstGeom>
        </p:spPr>
      </p:pic>
      <p:sp>
        <p:nvSpPr>
          <p:cNvPr id="16" name="Text 11"/>
          <p:cNvSpPr/>
          <p:nvPr/>
        </p:nvSpPr>
        <p:spPr>
          <a:xfrm>
            <a:off x="10786229" y="4057531"/>
            <a:ext cx="1918335" cy="170617"/>
          </a:xfrm>
          <a:prstGeom prst="rect">
            <a:avLst/>
          </a:prstGeom>
          <a:noFill/>
          <a:ln/>
        </p:spPr>
        <p:txBody>
          <a:bodyPr wrap="none" lIns="0" tIns="0" rIns="0" bIns="0" rtlCol="0" anchor="t"/>
          <a:lstStyle/>
          <a:p>
            <a:pPr marL="0" indent="0" algn="ctr">
              <a:lnSpc>
                <a:spcPts val="1300"/>
              </a:lnSpc>
              <a:buNone/>
            </a:pPr>
            <a:r>
              <a:rPr lang="en-US" sz="800" dirty="0">
                <a:solidFill>
                  <a:srgbClr val="AEAEB2"/>
                </a:solidFill>
                <a:latin typeface="Heebo Light" pitchFamily="34" charset="0"/>
                <a:ea typeface="Heebo Light" pitchFamily="34" charset="-122"/>
                <a:cs typeface="Heebo Light" pitchFamily="34" charset="-120"/>
              </a:rPr>
              <a:t>There was an error generating this image</a:t>
            </a:r>
            <a:endParaRPr lang="en-US" sz="800" dirty="0"/>
          </a:p>
        </p:txBody>
      </p:sp>
      <p:sp>
        <p:nvSpPr>
          <p:cNvPr id="17" name="Text 12"/>
          <p:cNvSpPr/>
          <p:nvPr/>
        </p:nvSpPr>
        <p:spPr>
          <a:xfrm>
            <a:off x="9654302" y="54355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Real-Time Analytics</a:t>
            </a:r>
            <a:endParaRPr lang="en-US" sz="1950" dirty="0"/>
          </a:p>
        </p:txBody>
      </p:sp>
      <p:sp>
        <p:nvSpPr>
          <p:cNvPr id="18" name="Text 13"/>
          <p:cNvSpPr/>
          <p:nvPr/>
        </p:nvSpPr>
        <p:spPr>
          <a:xfrm>
            <a:off x="9654302" y="5864781"/>
            <a:ext cx="4182308" cy="158769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Filter, sort, and analyse thousands of candidates simultaneously. Export custom datasets or dive deep into individual planetary profiles with comprehensive parameter breakdowns.</a:t>
            </a:r>
            <a:endParaRPr lang="en-US" sz="1550" dirty="0"/>
          </a:p>
        </p:txBody>
      </p:sp>
      <p:pic>
        <p:nvPicPr>
          <p:cNvPr id="22" name="Picture 21">
            <a:extLst>
              <a:ext uri="{FF2B5EF4-FFF2-40B4-BE49-F238E27FC236}">
                <a16:creationId xmlns:a16="http://schemas.microsoft.com/office/drawing/2014/main" id="{4BF3A651-E732-0564-DA34-763D1F28B250}"/>
              </a:ext>
            </a:extLst>
          </p:cNvPr>
          <p:cNvPicPr>
            <a:picLocks noChangeAspect="1"/>
          </p:cNvPicPr>
          <p:nvPr/>
        </p:nvPicPr>
        <p:blipFill>
          <a:blip r:embed="rId4"/>
          <a:stretch>
            <a:fillRect/>
          </a:stretch>
        </p:blipFill>
        <p:spPr>
          <a:xfrm>
            <a:off x="9681686" y="2652355"/>
            <a:ext cx="4154924" cy="2584728"/>
          </a:xfrm>
          <a:prstGeom prst="rect">
            <a:avLst/>
          </a:prstGeom>
        </p:spPr>
      </p:pic>
      <p:pic>
        <p:nvPicPr>
          <p:cNvPr id="24" name="Picture 23">
            <a:extLst>
              <a:ext uri="{FF2B5EF4-FFF2-40B4-BE49-F238E27FC236}">
                <a16:creationId xmlns:a16="http://schemas.microsoft.com/office/drawing/2014/main" id="{6D22C979-3481-F936-D574-14269E5DECFF}"/>
              </a:ext>
            </a:extLst>
          </p:cNvPr>
          <p:cNvPicPr>
            <a:picLocks noChangeAspect="1"/>
          </p:cNvPicPr>
          <p:nvPr/>
        </p:nvPicPr>
        <p:blipFill>
          <a:blip r:embed="rId5"/>
          <a:stretch>
            <a:fillRect/>
          </a:stretch>
        </p:blipFill>
        <p:spPr>
          <a:xfrm>
            <a:off x="793790" y="2652355"/>
            <a:ext cx="4182189" cy="2584728"/>
          </a:xfrm>
          <a:prstGeom prst="rect">
            <a:avLst/>
          </a:prstGeom>
        </p:spPr>
      </p:pic>
      <p:pic>
        <p:nvPicPr>
          <p:cNvPr id="26" name="Picture 25">
            <a:extLst>
              <a:ext uri="{FF2B5EF4-FFF2-40B4-BE49-F238E27FC236}">
                <a16:creationId xmlns:a16="http://schemas.microsoft.com/office/drawing/2014/main" id="{041FAB0E-0236-CD5F-3EEE-D0C0EBAAE4B8}"/>
              </a:ext>
            </a:extLst>
          </p:cNvPr>
          <p:cNvPicPr>
            <a:picLocks noChangeAspect="1"/>
          </p:cNvPicPr>
          <p:nvPr/>
        </p:nvPicPr>
        <p:blipFill>
          <a:blip r:embed="rId6"/>
          <a:stretch>
            <a:fillRect/>
          </a:stretch>
        </p:blipFill>
        <p:spPr>
          <a:xfrm>
            <a:off x="5251489" y="2652236"/>
            <a:ext cx="4154805" cy="25847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2073831"/>
          </a:xfrm>
          <a:prstGeom prst="rect">
            <a:avLst/>
          </a:prstGeom>
          <a:solidFill>
            <a:srgbClr val="DFDFE0"/>
          </a:solidFill>
          <a:ln/>
        </p:spPr>
      </p:sp>
      <p:pic>
        <p:nvPicPr>
          <p:cNvPr id="3" name="Image 0" descr="preencoded.png"/>
          <p:cNvPicPr>
            <a:picLocks noChangeAspect="1"/>
          </p:cNvPicPr>
          <p:nvPr/>
        </p:nvPicPr>
        <p:blipFill>
          <a:blip r:embed="rId3"/>
          <a:stretch>
            <a:fillRect/>
          </a:stretch>
        </p:blipFill>
        <p:spPr>
          <a:xfrm>
            <a:off x="0" y="0"/>
            <a:ext cx="14630400" cy="2564963"/>
          </a:xfrm>
          <a:prstGeom prst="rect">
            <a:avLst/>
          </a:prstGeom>
        </p:spPr>
      </p:pic>
      <p:sp>
        <p:nvSpPr>
          <p:cNvPr id="4" name="Shape 1"/>
          <p:cNvSpPr/>
          <p:nvPr/>
        </p:nvSpPr>
        <p:spPr>
          <a:xfrm>
            <a:off x="1318855" y="2664500"/>
            <a:ext cx="1143476" cy="311944"/>
          </a:xfrm>
          <a:prstGeom prst="roundRect">
            <a:avLst>
              <a:gd name="adj" fmla="val 17870"/>
            </a:avLst>
          </a:prstGeom>
          <a:solidFill>
            <a:srgbClr val="1E0C41"/>
          </a:solidFill>
          <a:ln/>
        </p:spPr>
      </p:sp>
      <p:sp>
        <p:nvSpPr>
          <p:cNvPr id="5" name="Text 2"/>
          <p:cNvSpPr/>
          <p:nvPr/>
        </p:nvSpPr>
        <p:spPr>
          <a:xfrm>
            <a:off x="1418392" y="2714268"/>
            <a:ext cx="944404" cy="212408"/>
          </a:xfrm>
          <a:prstGeom prst="rect">
            <a:avLst/>
          </a:prstGeom>
          <a:noFill/>
          <a:ln/>
        </p:spPr>
        <p:txBody>
          <a:bodyPr wrap="none" lIns="0" tIns="0" rIns="0" bIns="0" rtlCol="0" anchor="t"/>
          <a:lstStyle/>
          <a:p>
            <a:pPr marL="0" indent="0" algn="l">
              <a:lnSpc>
                <a:spcPts val="1650"/>
              </a:lnSpc>
              <a:buNone/>
            </a:pPr>
            <a:r>
              <a:rPr lang="en-US" sz="1000" dirty="0">
                <a:solidFill>
                  <a:srgbClr val="DCD7E5"/>
                </a:solidFill>
                <a:latin typeface="Heebo Light" pitchFamily="34" charset="0"/>
                <a:ea typeface="Heebo Light" pitchFamily="34" charset="-122"/>
                <a:cs typeface="Heebo Light" pitchFamily="34" charset="-120"/>
              </a:rPr>
              <a:t>PERFORMANCE</a:t>
            </a:r>
            <a:endParaRPr lang="en-US" sz="1000" dirty="0"/>
          </a:p>
        </p:txBody>
      </p:sp>
      <p:sp>
        <p:nvSpPr>
          <p:cNvPr id="6" name="Text 3"/>
          <p:cNvSpPr/>
          <p:nvPr/>
        </p:nvSpPr>
        <p:spPr>
          <a:xfrm>
            <a:off x="1318855" y="3042761"/>
            <a:ext cx="4862393" cy="518517"/>
          </a:xfrm>
          <a:prstGeom prst="rect">
            <a:avLst/>
          </a:prstGeom>
          <a:noFill/>
          <a:ln/>
        </p:spPr>
        <p:txBody>
          <a:bodyPr wrap="none" lIns="0" tIns="0" rIns="0" bIns="0" rtlCol="0" anchor="t"/>
          <a:lstStyle/>
          <a:p>
            <a:pPr marL="0" indent="0" algn="l">
              <a:lnSpc>
                <a:spcPts val="4050"/>
              </a:lnSpc>
              <a:buNone/>
            </a:pPr>
            <a:r>
              <a:rPr lang="en-US" sz="3250" dirty="0">
                <a:solidFill>
                  <a:srgbClr val="F2F0F4"/>
                </a:solidFill>
                <a:latin typeface="Montserrat" pitchFamily="34" charset="0"/>
                <a:ea typeface="Montserrat" pitchFamily="34" charset="-122"/>
                <a:cs typeface="Montserrat" pitchFamily="34" charset="-120"/>
              </a:rPr>
              <a:t>Precision You Can Trust</a:t>
            </a:r>
            <a:endParaRPr lang="en-US" sz="3250" dirty="0"/>
          </a:p>
        </p:txBody>
      </p:sp>
      <p:sp>
        <p:nvSpPr>
          <p:cNvPr id="7" name="Text 4"/>
          <p:cNvSpPr/>
          <p:nvPr/>
        </p:nvSpPr>
        <p:spPr>
          <a:xfrm>
            <a:off x="1318855" y="3810119"/>
            <a:ext cx="11992689" cy="530543"/>
          </a:xfrm>
          <a:prstGeom prst="rect">
            <a:avLst/>
          </a:prstGeom>
          <a:noFill/>
          <a:ln/>
        </p:spPr>
        <p:txBody>
          <a:bodyPr wrap="square" lIns="0" tIns="0" rIns="0" bIns="0" rtlCol="0" anchor="t"/>
          <a:lstStyle/>
          <a:p>
            <a:pPr marL="0" indent="0" algn="l">
              <a:lnSpc>
                <a:spcPts val="2050"/>
              </a:lnSpc>
              <a:buNone/>
            </a:pPr>
            <a:r>
              <a:rPr lang="en-US" sz="1300" dirty="0">
                <a:solidFill>
                  <a:srgbClr val="DCD7E5"/>
                </a:solidFill>
                <a:latin typeface="Heebo Light" pitchFamily="34" charset="0"/>
                <a:ea typeface="Heebo Light" pitchFamily="34" charset="-122"/>
                <a:cs typeface="Heebo Light" pitchFamily="34" charset="-120"/>
              </a:rPr>
              <a:t>ExoHab's machine learning model has been rigorously validated against known habitability benchmarks. We've achieved exceptional accuracy whilst maintaining processing speeds that enable real-time analysis of massive datasets.</a:t>
            </a:r>
            <a:endParaRPr lang="en-US" sz="1300" dirty="0"/>
          </a:p>
        </p:txBody>
      </p:sp>
      <p:sp>
        <p:nvSpPr>
          <p:cNvPr id="8" name="Text 5"/>
          <p:cNvSpPr/>
          <p:nvPr/>
        </p:nvSpPr>
        <p:spPr>
          <a:xfrm>
            <a:off x="1318855" y="4527233"/>
            <a:ext cx="11992689" cy="530543"/>
          </a:xfrm>
          <a:prstGeom prst="rect">
            <a:avLst/>
          </a:prstGeom>
          <a:noFill/>
          <a:ln/>
        </p:spPr>
        <p:txBody>
          <a:bodyPr wrap="square" lIns="0" tIns="0" rIns="0" bIns="0" rtlCol="0" anchor="t"/>
          <a:lstStyle/>
          <a:p>
            <a:pPr marL="0" indent="0" algn="l">
              <a:lnSpc>
                <a:spcPts val="2050"/>
              </a:lnSpc>
              <a:buNone/>
            </a:pPr>
            <a:r>
              <a:rPr lang="en-US" sz="1300" dirty="0">
                <a:solidFill>
                  <a:srgbClr val="DCD7E5"/>
                </a:solidFill>
                <a:latin typeface="Heebo Light" pitchFamily="34" charset="0"/>
                <a:ea typeface="Heebo Light" pitchFamily="34" charset="-122"/>
                <a:cs typeface="Heebo Light" pitchFamily="34" charset="-120"/>
              </a:rPr>
              <a:t>Our validation protocol includes testing against confirmed habitable zone planets such as Earth, Proxima Centauri b, and the TRAPPIST-1 system. The model correctly identifies all known candidates whilst filtering out inhospitable worlds with remarkable precision.</a:t>
            </a:r>
            <a:endParaRPr lang="en-US" sz="1300" dirty="0"/>
          </a:p>
        </p:txBody>
      </p:sp>
      <p:sp>
        <p:nvSpPr>
          <p:cNvPr id="9" name="Text 6"/>
          <p:cNvSpPr/>
          <p:nvPr/>
        </p:nvSpPr>
        <p:spPr>
          <a:xfrm>
            <a:off x="1318855" y="5327213"/>
            <a:ext cx="3859292" cy="655320"/>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98%</a:t>
            </a:r>
            <a:endParaRPr lang="en-US" sz="5150" dirty="0"/>
          </a:p>
        </p:txBody>
      </p:sp>
      <p:sp>
        <p:nvSpPr>
          <p:cNvPr id="10" name="Text 7"/>
          <p:cNvSpPr/>
          <p:nvPr/>
        </p:nvSpPr>
        <p:spPr>
          <a:xfrm>
            <a:off x="2211586" y="6189821"/>
            <a:ext cx="2073831" cy="259199"/>
          </a:xfrm>
          <a:prstGeom prst="rect">
            <a:avLst/>
          </a:prstGeom>
          <a:noFill/>
          <a:ln/>
        </p:spPr>
        <p:txBody>
          <a:bodyPr wrap="none" lIns="0" tIns="0" rIns="0" bIns="0" rtlCol="0" anchor="t"/>
          <a:lstStyle/>
          <a:p>
            <a:pPr marL="0" indent="0" algn="ctr">
              <a:lnSpc>
                <a:spcPts val="2000"/>
              </a:lnSpc>
              <a:buNone/>
            </a:pPr>
            <a:r>
              <a:rPr lang="en-US" sz="1600" dirty="0">
                <a:solidFill>
                  <a:srgbClr val="DCD7E5"/>
                </a:solidFill>
                <a:latin typeface="Montserrat" pitchFamily="34" charset="0"/>
                <a:ea typeface="Montserrat" pitchFamily="34" charset="-122"/>
                <a:cs typeface="Montserrat" pitchFamily="34" charset="-120"/>
              </a:rPr>
              <a:t>Accuracy</a:t>
            </a:r>
            <a:endParaRPr lang="en-US" sz="1600" dirty="0"/>
          </a:p>
        </p:txBody>
      </p:sp>
      <p:sp>
        <p:nvSpPr>
          <p:cNvPr id="11" name="Text 8"/>
          <p:cNvSpPr/>
          <p:nvPr/>
        </p:nvSpPr>
        <p:spPr>
          <a:xfrm>
            <a:off x="1318855" y="6548557"/>
            <a:ext cx="3859292" cy="265271"/>
          </a:xfrm>
          <a:prstGeom prst="rect">
            <a:avLst/>
          </a:prstGeom>
          <a:noFill/>
          <a:ln/>
        </p:spPr>
        <p:txBody>
          <a:bodyPr wrap="none" lIns="0" tIns="0" rIns="0" bIns="0" rtlCol="0" anchor="t"/>
          <a:lstStyle/>
          <a:p>
            <a:pPr marL="0" indent="0" algn="ctr">
              <a:lnSpc>
                <a:spcPts val="2050"/>
              </a:lnSpc>
              <a:buNone/>
            </a:pPr>
            <a:r>
              <a:rPr lang="en-US" sz="1300" dirty="0">
                <a:solidFill>
                  <a:srgbClr val="DCD7E5"/>
                </a:solidFill>
                <a:latin typeface="Heebo Light" pitchFamily="34" charset="0"/>
                <a:ea typeface="Heebo Light" pitchFamily="34" charset="-122"/>
                <a:cs typeface="Heebo Light" pitchFamily="34" charset="-120"/>
              </a:rPr>
              <a:t>On unseen test data</a:t>
            </a:r>
            <a:endParaRPr lang="en-US" sz="1300" dirty="0"/>
          </a:p>
        </p:txBody>
      </p:sp>
      <p:sp>
        <p:nvSpPr>
          <p:cNvPr id="12" name="Text 9"/>
          <p:cNvSpPr/>
          <p:nvPr/>
        </p:nvSpPr>
        <p:spPr>
          <a:xfrm>
            <a:off x="5385435" y="5327213"/>
            <a:ext cx="3859411" cy="655320"/>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2</a:t>
            </a:r>
            <a:endParaRPr lang="en-US" sz="5150" dirty="0"/>
          </a:p>
        </p:txBody>
      </p:sp>
      <p:sp>
        <p:nvSpPr>
          <p:cNvPr id="13" name="Text 10"/>
          <p:cNvSpPr/>
          <p:nvPr/>
        </p:nvSpPr>
        <p:spPr>
          <a:xfrm>
            <a:off x="6278166" y="6189821"/>
            <a:ext cx="2073831" cy="259199"/>
          </a:xfrm>
          <a:prstGeom prst="rect">
            <a:avLst/>
          </a:prstGeom>
          <a:noFill/>
          <a:ln/>
        </p:spPr>
        <p:txBody>
          <a:bodyPr wrap="none" lIns="0" tIns="0" rIns="0" bIns="0" rtlCol="0" anchor="t"/>
          <a:lstStyle/>
          <a:p>
            <a:pPr marL="0" indent="0" algn="ctr">
              <a:lnSpc>
                <a:spcPts val="2000"/>
              </a:lnSpc>
              <a:buNone/>
            </a:pPr>
            <a:r>
              <a:rPr lang="en-US" sz="1600" dirty="0">
                <a:solidFill>
                  <a:srgbClr val="DCD7E5"/>
                </a:solidFill>
                <a:latin typeface="Montserrat" pitchFamily="34" charset="0"/>
                <a:ea typeface="Montserrat" pitchFamily="34" charset="-122"/>
                <a:cs typeface="Montserrat" pitchFamily="34" charset="-120"/>
              </a:rPr>
              <a:t>Seconds</a:t>
            </a:r>
            <a:endParaRPr lang="en-US" sz="1600" dirty="0"/>
          </a:p>
        </p:txBody>
      </p:sp>
      <p:sp>
        <p:nvSpPr>
          <p:cNvPr id="14" name="Text 11"/>
          <p:cNvSpPr/>
          <p:nvPr/>
        </p:nvSpPr>
        <p:spPr>
          <a:xfrm>
            <a:off x="5385435" y="6548557"/>
            <a:ext cx="3859411" cy="265271"/>
          </a:xfrm>
          <a:prstGeom prst="rect">
            <a:avLst/>
          </a:prstGeom>
          <a:noFill/>
          <a:ln/>
        </p:spPr>
        <p:txBody>
          <a:bodyPr wrap="none" lIns="0" tIns="0" rIns="0" bIns="0" rtlCol="0" anchor="t"/>
          <a:lstStyle/>
          <a:p>
            <a:pPr marL="0" indent="0" algn="ctr">
              <a:lnSpc>
                <a:spcPts val="2050"/>
              </a:lnSpc>
              <a:buNone/>
            </a:pPr>
            <a:r>
              <a:rPr lang="en-US" sz="1300" dirty="0">
                <a:solidFill>
                  <a:srgbClr val="DCD7E5"/>
                </a:solidFill>
                <a:latin typeface="Heebo Light" pitchFamily="34" charset="0"/>
                <a:ea typeface="Heebo Light" pitchFamily="34" charset="-122"/>
                <a:cs typeface="Heebo Light" pitchFamily="34" charset="-120"/>
              </a:rPr>
              <a:t>Processing 4,000+ planets</a:t>
            </a:r>
            <a:endParaRPr lang="en-US" sz="1300" dirty="0"/>
          </a:p>
        </p:txBody>
      </p:sp>
      <p:sp>
        <p:nvSpPr>
          <p:cNvPr id="15" name="Text 12"/>
          <p:cNvSpPr/>
          <p:nvPr/>
        </p:nvSpPr>
        <p:spPr>
          <a:xfrm>
            <a:off x="9452134" y="5327213"/>
            <a:ext cx="3859292" cy="655320"/>
          </a:xfrm>
          <a:prstGeom prst="rect">
            <a:avLst/>
          </a:prstGeom>
          <a:noFill/>
          <a:ln/>
        </p:spPr>
        <p:txBody>
          <a:bodyPr wrap="none" lIns="0" tIns="0" rIns="0" bIns="0" rtlCol="0" anchor="t"/>
          <a:lstStyle/>
          <a:p>
            <a:pPr marL="0" indent="0" algn="ctr">
              <a:lnSpc>
                <a:spcPts val="5150"/>
              </a:lnSpc>
              <a:buNone/>
            </a:pPr>
            <a:r>
              <a:rPr lang="en-US" sz="5150" dirty="0">
                <a:solidFill>
                  <a:srgbClr val="DCD7E5"/>
                </a:solidFill>
                <a:latin typeface="Montserrat" pitchFamily="34" charset="0"/>
                <a:ea typeface="Montserrat" pitchFamily="34" charset="-122"/>
                <a:cs typeface="Montserrat" pitchFamily="34" charset="-120"/>
              </a:rPr>
              <a:t>100%</a:t>
            </a:r>
            <a:endParaRPr lang="en-US" sz="5150" dirty="0"/>
          </a:p>
        </p:txBody>
      </p:sp>
      <p:sp>
        <p:nvSpPr>
          <p:cNvPr id="16" name="Text 13"/>
          <p:cNvSpPr/>
          <p:nvPr/>
        </p:nvSpPr>
        <p:spPr>
          <a:xfrm>
            <a:off x="10344864" y="6189821"/>
            <a:ext cx="2073831" cy="259199"/>
          </a:xfrm>
          <a:prstGeom prst="rect">
            <a:avLst/>
          </a:prstGeom>
          <a:noFill/>
          <a:ln/>
        </p:spPr>
        <p:txBody>
          <a:bodyPr wrap="none" lIns="0" tIns="0" rIns="0" bIns="0" rtlCol="0" anchor="t"/>
          <a:lstStyle/>
          <a:p>
            <a:pPr marL="0" indent="0" algn="ctr">
              <a:lnSpc>
                <a:spcPts val="2000"/>
              </a:lnSpc>
              <a:buNone/>
            </a:pPr>
            <a:r>
              <a:rPr lang="en-US" sz="1600" dirty="0">
                <a:solidFill>
                  <a:srgbClr val="DCD7E5"/>
                </a:solidFill>
                <a:latin typeface="Montserrat" pitchFamily="34" charset="0"/>
                <a:ea typeface="Montserrat" pitchFamily="34" charset="-122"/>
                <a:cs typeface="Montserrat" pitchFamily="34" charset="-120"/>
              </a:rPr>
              <a:t>Validation</a:t>
            </a:r>
            <a:endParaRPr lang="en-US" sz="1600" dirty="0"/>
          </a:p>
        </p:txBody>
      </p:sp>
      <p:sp>
        <p:nvSpPr>
          <p:cNvPr id="17" name="Text 14"/>
          <p:cNvSpPr/>
          <p:nvPr/>
        </p:nvSpPr>
        <p:spPr>
          <a:xfrm>
            <a:off x="9452134" y="6548557"/>
            <a:ext cx="3859292" cy="265271"/>
          </a:xfrm>
          <a:prstGeom prst="rect">
            <a:avLst/>
          </a:prstGeom>
          <a:noFill/>
          <a:ln/>
        </p:spPr>
        <p:txBody>
          <a:bodyPr wrap="none" lIns="0" tIns="0" rIns="0" bIns="0" rtlCol="0" anchor="t"/>
          <a:lstStyle/>
          <a:p>
            <a:pPr marL="0" indent="0" algn="ctr">
              <a:lnSpc>
                <a:spcPts val="2050"/>
              </a:lnSpc>
              <a:buNone/>
            </a:pPr>
            <a:r>
              <a:rPr lang="en-US" sz="1300" dirty="0">
                <a:solidFill>
                  <a:srgbClr val="DCD7E5"/>
                </a:solidFill>
                <a:latin typeface="Heebo Light" pitchFamily="34" charset="0"/>
                <a:ea typeface="Heebo Light" pitchFamily="34" charset="-122"/>
                <a:cs typeface="Heebo Light" pitchFamily="34" charset="-120"/>
              </a:rPr>
              <a:t>Known habitable worlds</a:t>
            </a:r>
            <a:endParaRPr lang="en-US" sz="1300" dirty="0"/>
          </a:p>
        </p:txBody>
      </p:sp>
      <p:sp>
        <p:nvSpPr>
          <p:cNvPr id="18" name="Text 15"/>
          <p:cNvSpPr/>
          <p:nvPr/>
        </p:nvSpPr>
        <p:spPr>
          <a:xfrm>
            <a:off x="1567696" y="7186970"/>
            <a:ext cx="11743849" cy="265271"/>
          </a:xfrm>
          <a:prstGeom prst="rect">
            <a:avLst/>
          </a:prstGeom>
          <a:noFill/>
          <a:ln/>
        </p:spPr>
        <p:txBody>
          <a:bodyPr wrap="none" lIns="0" tIns="0" rIns="0" bIns="0" rtlCol="0" anchor="t"/>
          <a:lstStyle/>
          <a:p>
            <a:pPr marL="0" indent="0" algn="l">
              <a:lnSpc>
                <a:spcPts val="2050"/>
              </a:lnSpc>
              <a:buNone/>
            </a:pPr>
            <a:r>
              <a:rPr lang="en-US" sz="1300" dirty="0">
                <a:solidFill>
                  <a:srgbClr val="DCD7E5"/>
                </a:solidFill>
                <a:latin typeface="Heebo Light" pitchFamily="34" charset="0"/>
                <a:ea typeface="Heebo Light" pitchFamily="34" charset="-122"/>
                <a:cs typeface="Heebo Light" pitchFamily="34" charset="-120"/>
              </a:rPr>
              <a:t>"ExoHab successfully identified Earth analogues in our blind test dataset with zero false negatives—a breakthrough in automated habitability assessment."</a:t>
            </a:r>
            <a:endParaRPr lang="en-US" sz="1300" dirty="0"/>
          </a:p>
        </p:txBody>
      </p:sp>
      <p:sp>
        <p:nvSpPr>
          <p:cNvPr id="19" name="Shape 16"/>
          <p:cNvSpPr/>
          <p:nvPr/>
        </p:nvSpPr>
        <p:spPr>
          <a:xfrm>
            <a:off x="1318855" y="7000399"/>
            <a:ext cx="22860" cy="638413"/>
          </a:xfrm>
          <a:prstGeom prst="rect">
            <a:avLst/>
          </a:prstGeom>
          <a:solidFill>
            <a:srgbClr val="481C9E"/>
          </a:solidFill>
          <a:ln/>
        </p:spPr>
      </p:sp>
      <p:pic>
        <p:nvPicPr>
          <p:cNvPr id="25" name="Picture 24">
            <a:extLst>
              <a:ext uri="{FF2B5EF4-FFF2-40B4-BE49-F238E27FC236}">
                <a16:creationId xmlns:a16="http://schemas.microsoft.com/office/drawing/2014/main" id="{A828E05A-3913-2C03-A08F-FA57F197D197}"/>
              </a:ext>
            </a:extLst>
          </p:cNvPr>
          <p:cNvPicPr>
            <a:picLocks noChangeAspect="1"/>
          </p:cNvPicPr>
          <p:nvPr/>
        </p:nvPicPr>
        <p:blipFill>
          <a:blip r:embed="rId4"/>
          <a:srcRect t="4396" b="48044"/>
          <a:stretch>
            <a:fillRect/>
          </a:stretch>
        </p:blipFill>
        <p:spPr>
          <a:xfrm>
            <a:off x="0" y="0"/>
            <a:ext cx="14630400" cy="259818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70121" y="762953"/>
            <a:ext cx="4951333" cy="548521"/>
          </a:xfrm>
          <a:prstGeom prst="rect">
            <a:avLst/>
          </a:prstGeom>
          <a:noFill/>
          <a:ln/>
        </p:spPr>
        <p:txBody>
          <a:bodyPr wrap="none" lIns="0" tIns="0" rIns="0" bIns="0" rtlCol="0" anchor="t"/>
          <a:lstStyle/>
          <a:p>
            <a:pPr marL="0" indent="0" algn="l">
              <a:lnSpc>
                <a:spcPts val="4300"/>
              </a:lnSpc>
              <a:buNone/>
            </a:pPr>
            <a:r>
              <a:rPr lang="en-US" sz="3450" dirty="0">
                <a:solidFill>
                  <a:srgbClr val="F2F0F4"/>
                </a:solidFill>
                <a:latin typeface="Montserrat" pitchFamily="34" charset="0"/>
                <a:ea typeface="Montserrat" pitchFamily="34" charset="-122"/>
                <a:cs typeface="Montserrat" pitchFamily="34" charset="-120"/>
              </a:rPr>
              <a:t>No More "Black Boxes"</a:t>
            </a:r>
            <a:endParaRPr lang="en-US" sz="3450" dirty="0"/>
          </a:p>
        </p:txBody>
      </p:sp>
      <p:sp>
        <p:nvSpPr>
          <p:cNvPr id="3" name="Text 1"/>
          <p:cNvSpPr/>
          <p:nvPr/>
        </p:nvSpPr>
        <p:spPr>
          <a:xfrm>
            <a:off x="970121" y="1381601"/>
            <a:ext cx="3747849" cy="274201"/>
          </a:xfrm>
          <a:prstGeom prst="rect">
            <a:avLst/>
          </a:prstGeom>
          <a:noFill/>
          <a:ln/>
        </p:spPr>
        <p:txBody>
          <a:bodyPr wrap="none" lIns="0" tIns="0" rIns="0" bIns="0" rtlCol="0" anchor="t"/>
          <a:lstStyle/>
          <a:p>
            <a:pPr marL="0" indent="0" algn="l">
              <a:lnSpc>
                <a:spcPts val="2150"/>
              </a:lnSpc>
              <a:buNone/>
            </a:pPr>
            <a:r>
              <a:rPr lang="en-US" sz="1700" dirty="0">
                <a:solidFill>
                  <a:srgbClr val="F2F0F4"/>
                </a:solidFill>
                <a:latin typeface="Montserrat" pitchFamily="34" charset="0"/>
                <a:ea typeface="Montserrat" pitchFamily="34" charset="-122"/>
                <a:cs typeface="Montserrat" pitchFamily="34" charset="-120"/>
              </a:rPr>
              <a:t>Explainable AI: The "Why?" Button</a:t>
            </a:r>
            <a:endParaRPr lang="en-US" sz="1700" dirty="0"/>
          </a:p>
        </p:txBody>
      </p:sp>
      <p:sp>
        <p:nvSpPr>
          <p:cNvPr id="4" name="Text 2"/>
          <p:cNvSpPr/>
          <p:nvPr/>
        </p:nvSpPr>
        <p:spPr>
          <a:xfrm>
            <a:off x="970121" y="1919049"/>
            <a:ext cx="12690038" cy="561499"/>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Scientific discovery requires transparency. Researchers cannot trust predictions they cannot understand or validate. ExoHab introduces a revolutionary approach: every habitability assessment comes with detailed reasoning.</a:t>
            </a:r>
            <a:endParaRPr lang="en-US" sz="1350" dirty="0"/>
          </a:p>
        </p:txBody>
      </p:sp>
      <p:sp>
        <p:nvSpPr>
          <p:cNvPr id="5" name="Text 3"/>
          <p:cNvSpPr/>
          <p:nvPr/>
        </p:nvSpPr>
        <p:spPr>
          <a:xfrm>
            <a:off x="970121" y="2835950"/>
            <a:ext cx="6786801" cy="84224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When scientists click "Why?" on any prediction, ExoHab generates a real-time SHAP force plot. This visualisation shows exactly which features contributed to the classification and by how much.</a:t>
            </a:r>
            <a:endParaRPr lang="en-US" sz="1350" dirty="0"/>
          </a:p>
        </p:txBody>
      </p:sp>
      <p:sp>
        <p:nvSpPr>
          <p:cNvPr id="6" name="Text 4"/>
          <p:cNvSpPr/>
          <p:nvPr/>
        </p:nvSpPr>
        <p:spPr>
          <a:xfrm>
            <a:off x="970121" y="3836194"/>
            <a:ext cx="6786801" cy="84224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For example: "Planetary radius of 1.1 Earth units increases habitability score by +15 points. Surface temperature of 400K decreases score by −8 points. Orbital period within habitable zone adds +12 points."</a:t>
            </a:r>
            <a:endParaRPr lang="en-US" sz="1350" dirty="0"/>
          </a:p>
        </p:txBody>
      </p:sp>
      <p:sp>
        <p:nvSpPr>
          <p:cNvPr id="7" name="Text 5"/>
          <p:cNvSpPr/>
          <p:nvPr/>
        </p:nvSpPr>
        <p:spPr>
          <a:xfrm>
            <a:off x="970121" y="4836438"/>
            <a:ext cx="6786801" cy="561499"/>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This transparency enables researchers to validate model logic, identify potential biases, and refine search parameters based on understood physical relationships.</a:t>
            </a:r>
            <a:endParaRPr lang="en-US" sz="1350" dirty="0"/>
          </a:p>
        </p:txBody>
      </p:sp>
      <p:pic>
        <p:nvPicPr>
          <p:cNvPr id="8" name="Image 0" descr="preencoded.png"/>
          <p:cNvPicPr>
            <a:picLocks noChangeAspect="1"/>
          </p:cNvPicPr>
          <p:nvPr/>
        </p:nvPicPr>
        <p:blipFill>
          <a:blip r:embed="rId3"/>
          <a:stretch>
            <a:fillRect/>
          </a:stretch>
        </p:blipFill>
        <p:spPr>
          <a:xfrm>
            <a:off x="8192691" y="2875359"/>
            <a:ext cx="3159919" cy="1755458"/>
          </a:xfrm>
          <a:prstGeom prst="rect">
            <a:avLst/>
          </a:prstGeom>
        </p:spPr>
      </p:pic>
      <p:pic>
        <p:nvPicPr>
          <p:cNvPr id="9" name="Image 1" descr="preencoded.png"/>
          <p:cNvPicPr>
            <a:picLocks noChangeAspect="1"/>
          </p:cNvPicPr>
          <p:nvPr/>
        </p:nvPicPr>
        <p:blipFill>
          <a:blip r:embed="rId4"/>
          <a:stretch>
            <a:fillRect/>
          </a:stretch>
        </p:blipFill>
        <p:spPr>
          <a:xfrm>
            <a:off x="970121" y="5753338"/>
            <a:ext cx="4229933" cy="702112"/>
          </a:xfrm>
          <a:prstGeom prst="rect">
            <a:avLst/>
          </a:prstGeom>
        </p:spPr>
      </p:pic>
      <p:sp>
        <p:nvSpPr>
          <p:cNvPr id="10" name="Text 6"/>
          <p:cNvSpPr/>
          <p:nvPr/>
        </p:nvSpPr>
        <p:spPr>
          <a:xfrm>
            <a:off x="1145619" y="6630948"/>
            <a:ext cx="2194322" cy="274201"/>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Input Features</a:t>
            </a:r>
            <a:endParaRPr lang="en-US" sz="1700" dirty="0"/>
          </a:p>
        </p:txBody>
      </p:sp>
      <p:sp>
        <p:nvSpPr>
          <p:cNvPr id="11" name="Text 7"/>
          <p:cNvSpPr/>
          <p:nvPr/>
        </p:nvSpPr>
        <p:spPr>
          <a:xfrm>
            <a:off x="1145619" y="7010400"/>
            <a:ext cx="3878937" cy="280749"/>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Radius, temperature, stellar flux, orbital period</a:t>
            </a:r>
            <a:endParaRPr lang="en-US" sz="1350" dirty="0"/>
          </a:p>
        </p:txBody>
      </p:sp>
      <p:pic>
        <p:nvPicPr>
          <p:cNvPr id="12" name="Image 2" descr="preencoded.png"/>
          <p:cNvPicPr>
            <a:picLocks noChangeAspect="1"/>
          </p:cNvPicPr>
          <p:nvPr/>
        </p:nvPicPr>
        <p:blipFill>
          <a:blip r:embed="rId5"/>
          <a:stretch>
            <a:fillRect/>
          </a:stretch>
        </p:blipFill>
        <p:spPr>
          <a:xfrm>
            <a:off x="5200055" y="5753338"/>
            <a:ext cx="4230053" cy="702112"/>
          </a:xfrm>
          <a:prstGeom prst="rect">
            <a:avLst/>
          </a:prstGeom>
        </p:spPr>
      </p:pic>
      <p:sp>
        <p:nvSpPr>
          <p:cNvPr id="13" name="Text 8"/>
          <p:cNvSpPr/>
          <p:nvPr/>
        </p:nvSpPr>
        <p:spPr>
          <a:xfrm>
            <a:off x="5375553" y="6630948"/>
            <a:ext cx="2194322" cy="274201"/>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SHAP Analysis</a:t>
            </a:r>
            <a:endParaRPr lang="en-US" sz="1700" dirty="0"/>
          </a:p>
        </p:txBody>
      </p:sp>
      <p:sp>
        <p:nvSpPr>
          <p:cNvPr id="14" name="Text 9"/>
          <p:cNvSpPr/>
          <p:nvPr/>
        </p:nvSpPr>
        <p:spPr>
          <a:xfrm>
            <a:off x="5375553" y="7010400"/>
            <a:ext cx="3879056" cy="280749"/>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Quantifies each feature's impact on prediction</a:t>
            </a:r>
            <a:endParaRPr lang="en-US" sz="1350" dirty="0"/>
          </a:p>
        </p:txBody>
      </p:sp>
      <p:pic>
        <p:nvPicPr>
          <p:cNvPr id="15" name="Image 3" descr="preencoded.png"/>
          <p:cNvPicPr>
            <a:picLocks noChangeAspect="1"/>
          </p:cNvPicPr>
          <p:nvPr/>
        </p:nvPicPr>
        <p:blipFill>
          <a:blip r:embed="rId6"/>
          <a:stretch>
            <a:fillRect/>
          </a:stretch>
        </p:blipFill>
        <p:spPr>
          <a:xfrm>
            <a:off x="9430107" y="5753338"/>
            <a:ext cx="4230053" cy="702112"/>
          </a:xfrm>
          <a:prstGeom prst="rect">
            <a:avLst/>
          </a:prstGeom>
        </p:spPr>
      </p:pic>
      <p:sp>
        <p:nvSpPr>
          <p:cNvPr id="16" name="Text 10"/>
          <p:cNvSpPr/>
          <p:nvPr/>
        </p:nvSpPr>
        <p:spPr>
          <a:xfrm>
            <a:off x="9605605" y="6630948"/>
            <a:ext cx="2194322" cy="274201"/>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Explainable Output</a:t>
            </a:r>
            <a:endParaRPr lang="en-US" sz="1700" dirty="0"/>
          </a:p>
        </p:txBody>
      </p:sp>
      <p:sp>
        <p:nvSpPr>
          <p:cNvPr id="17" name="Text 11"/>
          <p:cNvSpPr/>
          <p:nvPr/>
        </p:nvSpPr>
        <p:spPr>
          <a:xfrm>
            <a:off x="9605605" y="7010400"/>
            <a:ext cx="3879056" cy="280749"/>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Clear reasoning with numerical justification</a:t>
            </a:r>
            <a:endParaRPr lang="en-US" sz="1350" dirty="0"/>
          </a:p>
        </p:txBody>
      </p:sp>
      <p:pic>
        <p:nvPicPr>
          <p:cNvPr id="19" name="Picture 18">
            <a:extLst>
              <a:ext uri="{FF2B5EF4-FFF2-40B4-BE49-F238E27FC236}">
                <a16:creationId xmlns:a16="http://schemas.microsoft.com/office/drawing/2014/main" id="{A425526E-5C0F-69E4-D658-E102A9C0FDE0}"/>
              </a:ext>
            </a:extLst>
          </p:cNvPr>
          <p:cNvPicPr>
            <a:picLocks noChangeAspect="1"/>
          </p:cNvPicPr>
          <p:nvPr/>
        </p:nvPicPr>
        <p:blipFill>
          <a:blip r:embed="rId7"/>
          <a:stretch>
            <a:fillRect/>
          </a:stretch>
        </p:blipFill>
        <p:spPr>
          <a:xfrm>
            <a:off x="8192691" y="2875358"/>
            <a:ext cx="3159919" cy="1755459"/>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12025"/>
          </a:xfrm>
          <a:prstGeom prst="rect">
            <a:avLst/>
          </a:prstGeom>
        </p:spPr>
      </p:pic>
      <p:sp>
        <p:nvSpPr>
          <p:cNvPr id="3" name="Shape 0"/>
          <p:cNvSpPr/>
          <p:nvPr/>
        </p:nvSpPr>
        <p:spPr>
          <a:xfrm>
            <a:off x="0" y="0"/>
            <a:ext cx="14630400" cy="1912025"/>
          </a:xfrm>
          <a:prstGeom prst="rect">
            <a:avLst/>
          </a:prstGeom>
          <a:solidFill>
            <a:srgbClr val="DFDFE0"/>
          </a:solidFill>
          <a:ln/>
        </p:spPr>
      </p:sp>
      <p:pic>
        <p:nvPicPr>
          <p:cNvPr id="4" name="Image 1" descr="preencoded.png"/>
          <p:cNvPicPr>
            <a:picLocks noChangeAspect="1"/>
          </p:cNvPicPr>
          <p:nvPr/>
        </p:nvPicPr>
        <p:blipFill>
          <a:blip r:embed="rId4"/>
          <a:stretch>
            <a:fillRect/>
          </a:stretch>
        </p:blipFill>
        <p:spPr>
          <a:xfrm>
            <a:off x="0" y="1"/>
            <a:ext cx="14630400" cy="2171820"/>
          </a:xfrm>
          <a:prstGeom prst="rect">
            <a:avLst/>
          </a:prstGeom>
        </p:spPr>
      </p:pic>
      <p:sp>
        <p:nvSpPr>
          <p:cNvPr id="5" name="Shape 1"/>
          <p:cNvSpPr/>
          <p:nvPr/>
        </p:nvSpPr>
        <p:spPr>
          <a:xfrm>
            <a:off x="1786533" y="2332673"/>
            <a:ext cx="774502" cy="302657"/>
          </a:xfrm>
          <a:prstGeom prst="roundRect">
            <a:avLst>
              <a:gd name="adj" fmla="val 16982"/>
            </a:avLst>
          </a:prstGeom>
          <a:noFill/>
          <a:ln w="7620">
            <a:solidFill>
              <a:srgbClr val="481C9E"/>
            </a:solidFill>
            <a:prstDash val="solid"/>
          </a:ln>
        </p:spPr>
      </p:sp>
      <p:sp>
        <p:nvSpPr>
          <p:cNvPr id="7" name="Text 3"/>
          <p:cNvSpPr/>
          <p:nvPr/>
        </p:nvSpPr>
        <p:spPr>
          <a:xfrm>
            <a:off x="1786533" y="2986201"/>
            <a:ext cx="4145042" cy="478036"/>
          </a:xfrm>
          <a:prstGeom prst="rect">
            <a:avLst/>
          </a:prstGeom>
          <a:noFill/>
          <a:ln/>
        </p:spPr>
        <p:txBody>
          <a:bodyPr wrap="none" lIns="0" tIns="0" rIns="0" bIns="0" rtlCol="0" anchor="t"/>
          <a:lstStyle/>
          <a:p>
            <a:pPr marL="0" indent="0" algn="l">
              <a:lnSpc>
                <a:spcPts val="3750"/>
              </a:lnSpc>
              <a:buNone/>
            </a:pPr>
            <a:r>
              <a:rPr lang="en-US" sz="2400" dirty="0">
                <a:solidFill>
                  <a:srgbClr val="F2F0F4"/>
                </a:solidFill>
                <a:latin typeface="Montserrat" pitchFamily="34" charset="0"/>
                <a:ea typeface="Montserrat" pitchFamily="34" charset="-122"/>
                <a:cs typeface="Montserrat" pitchFamily="34" charset="-120"/>
              </a:rPr>
              <a:t>The Future of ExoHab</a:t>
            </a:r>
            <a:endParaRPr lang="en-US" sz="2400" dirty="0"/>
          </a:p>
        </p:txBody>
      </p:sp>
      <p:sp>
        <p:nvSpPr>
          <p:cNvPr id="8" name="Text 4"/>
          <p:cNvSpPr/>
          <p:nvPr/>
        </p:nvSpPr>
        <p:spPr>
          <a:xfrm>
            <a:off x="1786533" y="3588419"/>
            <a:ext cx="11057334" cy="489585"/>
          </a:xfrm>
          <a:prstGeom prst="rect">
            <a:avLst/>
          </a:prstGeom>
          <a:noFill/>
          <a:ln/>
        </p:spPr>
        <p:txBody>
          <a:bodyPr wrap="square" lIns="0" tIns="0" rIns="0" bIns="0" rtlCol="0" anchor="t"/>
          <a:lstStyle/>
          <a:p>
            <a:pPr marL="0" indent="0" algn="l">
              <a:lnSpc>
                <a:spcPts val="1900"/>
              </a:lnSpc>
              <a:buNone/>
            </a:pPr>
            <a:r>
              <a:rPr lang="en-US" sz="1200" dirty="0">
                <a:solidFill>
                  <a:srgbClr val="DCD7E5"/>
                </a:solidFill>
                <a:latin typeface="Heebo Light" pitchFamily="34" charset="0"/>
                <a:ea typeface="Heebo Light" pitchFamily="34" charset="-122"/>
                <a:cs typeface="Heebo Light" pitchFamily="34" charset="-120"/>
              </a:rPr>
              <a:t>Our vision extends far beyond current capabilities. The roadmap ahead integrates cutting-cutting astronomical instruments, expands data sources, and enhances accessibility for the global research community.</a:t>
            </a:r>
            <a:endParaRPr lang="en-US" sz="1200" dirty="0"/>
          </a:p>
        </p:txBody>
      </p:sp>
      <p:sp>
        <p:nvSpPr>
          <p:cNvPr id="9" name="Shape 5"/>
          <p:cNvSpPr/>
          <p:nvPr/>
        </p:nvSpPr>
        <p:spPr>
          <a:xfrm>
            <a:off x="1786533" y="4294942"/>
            <a:ext cx="3583781" cy="2449116"/>
          </a:xfrm>
          <a:prstGeom prst="roundRect">
            <a:avLst>
              <a:gd name="adj" fmla="val 4480"/>
            </a:avLst>
          </a:prstGeom>
          <a:solidFill>
            <a:srgbClr val="0D0A2C">
              <a:alpha val="95000"/>
            </a:srgbClr>
          </a:solidFill>
          <a:ln/>
        </p:spPr>
      </p:sp>
      <p:pic>
        <p:nvPicPr>
          <p:cNvPr id="10" name="Image 2" descr="preencoded.png"/>
          <p:cNvPicPr>
            <a:picLocks noChangeAspect="1"/>
          </p:cNvPicPr>
          <p:nvPr/>
        </p:nvPicPr>
        <p:blipFill>
          <a:blip r:embed="rId5"/>
          <a:stretch>
            <a:fillRect/>
          </a:stretch>
        </p:blipFill>
        <p:spPr>
          <a:xfrm>
            <a:off x="1786533" y="4272082"/>
            <a:ext cx="3583781" cy="91440"/>
          </a:xfrm>
          <a:prstGeom prst="rect">
            <a:avLst/>
          </a:prstGeom>
        </p:spPr>
      </p:pic>
      <p:pic>
        <p:nvPicPr>
          <p:cNvPr id="11" name="Image 3" descr="preencoded.png"/>
          <p:cNvPicPr>
            <a:picLocks noChangeAspect="1"/>
          </p:cNvPicPr>
          <p:nvPr/>
        </p:nvPicPr>
        <p:blipFill>
          <a:blip r:embed="rId6"/>
          <a:stretch>
            <a:fillRect/>
          </a:stretch>
        </p:blipFill>
        <p:spPr>
          <a:xfrm>
            <a:off x="3348990" y="4065508"/>
            <a:ext cx="458867" cy="458867"/>
          </a:xfrm>
          <a:prstGeom prst="rect">
            <a:avLst/>
          </a:prstGeom>
        </p:spPr>
      </p:pic>
      <p:sp>
        <p:nvSpPr>
          <p:cNvPr id="12" name="Text 6"/>
          <p:cNvSpPr/>
          <p:nvPr/>
        </p:nvSpPr>
        <p:spPr>
          <a:xfrm>
            <a:off x="3486626" y="4180165"/>
            <a:ext cx="183475" cy="229433"/>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Montserrat" pitchFamily="34" charset="0"/>
                <a:ea typeface="Montserrat" pitchFamily="34" charset="-122"/>
                <a:cs typeface="Montserrat" pitchFamily="34" charset="-120"/>
              </a:rPr>
              <a:t>1</a:t>
            </a:r>
            <a:endParaRPr lang="en-US" sz="1400" dirty="0"/>
          </a:p>
        </p:txBody>
      </p:sp>
      <p:sp>
        <p:nvSpPr>
          <p:cNvPr id="13" name="Text 7"/>
          <p:cNvSpPr/>
          <p:nvPr/>
        </p:nvSpPr>
        <p:spPr>
          <a:xfrm>
            <a:off x="1962269" y="4677251"/>
            <a:ext cx="2192655" cy="238958"/>
          </a:xfrm>
          <a:prstGeom prst="rect">
            <a:avLst/>
          </a:prstGeom>
          <a:noFill/>
          <a:ln/>
        </p:spPr>
        <p:txBody>
          <a:bodyPr wrap="none" lIns="0" tIns="0" rIns="0" bIns="0" rtlCol="0" anchor="t"/>
          <a:lstStyle/>
          <a:p>
            <a:pPr marL="0" indent="0" algn="l">
              <a:lnSpc>
                <a:spcPts val="1850"/>
              </a:lnSpc>
              <a:buNone/>
            </a:pPr>
            <a:r>
              <a:rPr lang="en-US" sz="1500" dirty="0">
                <a:solidFill>
                  <a:srgbClr val="DCD7E5"/>
                </a:solidFill>
                <a:latin typeface="Montserrat" pitchFamily="34" charset="0"/>
                <a:ea typeface="Montserrat" pitchFamily="34" charset="-122"/>
                <a:cs typeface="Montserrat" pitchFamily="34" charset="-120"/>
              </a:rPr>
              <a:t>Phase 1: Live Data Sync</a:t>
            </a:r>
            <a:endParaRPr lang="en-US" sz="1500" dirty="0"/>
          </a:p>
        </p:txBody>
      </p:sp>
      <p:sp>
        <p:nvSpPr>
          <p:cNvPr id="14" name="Text 8"/>
          <p:cNvSpPr/>
          <p:nvPr/>
        </p:nvSpPr>
        <p:spPr>
          <a:xfrm>
            <a:off x="1962269" y="5007888"/>
            <a:ext cx="3232309" cy="244793"/>
          </a:xfrm>
          <a:prstGeom prst="rect">
            <a:avLst/>
          </a:prstGeom>
          <a:noFill/>
          <a:ln/>
        </p:spPr>
        <p:txBody>
          <a:bodyPr wrap="none" lIns="0" tIns="0" rIns="0" bIns="0" rtlCol="0" anchor="t"/>
          <a:lstStyle/>
          <a:p>
            <a:pPr marL="0" indent="0" algn="l">
              <a:lnSpc>
                <a:spcPts val="1900"/>
              </a:lnSpc>
              <a:buNone/>
            </a:pPr>
            <a:r>
              <a:rPr lang="en-US" sz="1200" b="1" dirty="0">
                <a:solidFill>
                  <a:srgbClr val="DCD7E5"/>
                </a:solidFill>
                <a:latin typeface="Heebo Light" pitchFamily="34" charset="0"/>
                <a:ea typeface="Heebo Light" pitchFamily="34" charset="-122"/>
                <a:cs typeface="Heebo Light" pitchFamily="34" charset="-120"/>
              </a:rPr>
              <a:t>Q2 2024</a:t>
            </a:r>
            <a:endParaRPr lang="en-US" sz="1200" dirty="0"/>
          </a:p>
        </p:txBody>
      </p:sp>
      <p:sp>
        <p:nvSpPr>
          <p:cNvPr id="15" name="Text 9"/>
          <p:cNvSpPr/>
          <p:nvPr/>
        </p:nvSpPr>
        <p:spPr>
          <a:xfrm>
            <a:off x="1962269" y="5344358"/>
            <a:ext cx="3232309" cy="979170"/>
          </a:xfrm>
          <a:prstGeom prst="rect">
            <a:avLst/>
          </a:prstGeom>
          <a:noFill/>
          <a:ln/>
        </p:spPr>
        <p:txBody>
          <a:bodyPr wrap="square" lIns="0" tIns="0" rIns="0" bIns="0" rtlCol="0" anchor="t"/>
          <a:lstStyle/>
          <a:p>
            <a:pPr marL="0" indent="0" algn="l">
              <a:lnSpc>
                <a:spcPts val="1900"/>
              </a:lnSpc>
              <a:buNone/>
            </a:pPr>
            <a:r>
              <a:rPr lang="en-US" sz="1200" dirty="0">
                <a:solidFill>
                  <a:srgbClr val="DCD7E5"/>
                </a:solidFill>
                <a:latin typeface="Heebo Light" pitchFamily="34" charset="0"/>
                <a:ea typeface="Heebo Light" pitchFamily="34" charset="-122"/>
                <a:cs typeface="Heebo Light" pitchFamily="34" charset="-120"/>
              </a:rPr>
              <a:t>Real-time integration with NASA Exoplanet Archive API. Automatic daily updates as new discoveries are published. Zero-latency access to the latest confirmed candidates.</a:t>
            </a:r>
            <a:endParaRPr lang="en-US" sz="1200" dirty="0"/>
          </a:p>
        </p:txBody>
      </p:sp>
      <p:sp>
        <p:nvSpPr>
          <p:cNvPr id="16" name="Shape 10"/>
          <p:cNvSpPr/>
          <p:nvPr/>
        </p:nvSpPr>
        <p:spPr>
          <a:xfrm>
            <a:off x="5523190" y="4294942"/>
            <a:ext cx="3583900" cy="2449116"/>
          </a:xfrm>
          <a:prstGeom prst="roundRect">
            <a:avLst>
              <a:gd name="adj" fmla="val 4480"/>
            </a:avLst>
          </a:prstGeom>
          <a:solidFill>
            <a:srgbClr val="0D0A2C">
              <a:alpha val="95000"/>
            </a:srgbClr>
          </a:solidFill>
          <a:ln/>
        </p:spPr>
      </p:sp>
      <p:pic>
        <p:nvPicPr>
          <p:cNvPr id="17" name="Image 4" descr="preencoded.png"/>
          <p:cNvPicPr>
            <a:picLocks noChangeAspect="1"/>
          </p:cNvPicPr>
          <p:nvPr/>
        </p:nvPicPr>
        <p:blipFill>
          <a:blip r:embed="rId5"/>
          <a:stretch>
            <a:fillRect/>
          </a:stretch>
        </p:blipFill>
        <p:spPr>
          <a:xfrm>
            <a:off x="5523190" y="4272082"/>
            <a:ext cx="3583900" cy="91440"/>
          </a:xfrm>
          <a:prstGeom prst="rect">
            <a:avLst/>
          </a:prstGeom>
        </p:spPr>
      </p:pic>
      <p:pic>
        <p:nvPicPr>
          <p:cNvPr id="18" name="Image 5" descr="preencoded.png"/>
          <p:cNvPicPr>
            <a:picLocks noChangeAspect="1"/>
          </p:cNvPicPr>
          <p:nvPr/>
        </p:nvPicPr>
        <p:blipFill>
          <a:blip r:embed="rId6"/>
          <a:stretch>
            <a:fillRect/>
          </a:stretch>
        </p:blipFill>
        <p:spPr>
          <a:xfrm>
            <a:off x="7085648" y="4065508"/>
            <a:ext cx="458867" cy="458867"/>
          </a:xfrm>
          <a:prstGeom prst="rect">
            <a:avLst/>
          </a:prstGeom>
        </p:spPr>
      </p:pic>
      <p:sp>
        <p:nvSpPr>
          <p:cNvPr id="19" name="Text 11"/>
          <p:cNvSpPr/>
          <p:nvPr/>
        </p:nvSpPr>
        <p:spPr>
          <a:xfrm>
            <a:off x="7223284" y="4180165"/>
            <a:ext cx="183475" cy="229433"/>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Montserrat" pitchFamily="34" charset="0"/>
                <a:ea typeface="Montserrat" pitchFamily="34" charset="-122"/>
                <a:cs typeface="Montserrat" pitchFamily="34" charset="-120"/>
              </a:rPr>
              <a:t>2</a:t>
            </a:r>
            <a:endParaRPr lang="en-US" sz="1400" dirty="0"/>
          </a:p>
        </p:txBody>
      </p:sp>
      <p:sp>
        <p:nvSpPr>
          <p:cNvPr id="20" name="Text 12"/>
          <p:cNvSpPr/>
          <p:nvPr/>
        </p:nvSpPr>
        <p:spPr>
          <a:xfrm>
            <a:off x="5698927" y="4677251"/>
            <a:ext cx="2484239" cy="238958"/>
          </a:xfrm>
          <a:prstGeom prst="rect">
            <a:avLst/>
          </a:prstGeom>
          <a:noFill/>
          <a:ln/>
        </p:spPr>
        <p:txBody>
          <a:bodyPr wrap="none" lIns="0" tIns="0" rIns="0" bIns="0" rtlCol="0" anchor="t"/>
          <a:lstStyle/>
          <a:p>
            <a:pPr marL="0" indent="0" algn="l">
              <a:lnSpc>
                <a:spcPts val="1850"/>
              </a:lnSpc>
              <a:buNone/>
            </a:pPr>
            <a:r>
              <a:rPr lang="en-US" sz="1500" dirty="0">
                <a:solidFill>
                  <a:srgbClr val="DCD7E5"/>
                </a:solidFill>
                <a:latin typeface="Montserrat" pitchFamily="34" charset="0"/>
                <a:ea typeface="Montserrat" pitchFamily="34" charset="-122"/>
                <a:cs typeface="Montserrat" pitchFamily="34" charset="-120"/>
              </a:rPr>
              <a:t>Phase 2: JWST Integration</a:t>
            </a:r>
            <a:endParaRPr lang="en-US" sz="1500" dirty="0"/>
          </a:p>
        </p:txBody>
      </p:sp>
      <p:sp>
        <p:nvSpPr>
          <p:cNvPr id="21" name="Text 13"/>
          <p:cNvSpPr/>
          <p:nvPr/>
        </p:nvSpPr>
        <p:spPr>
          <a:xfrm>
            <a:off x="5698927" y="5007888"/>
            <a:ext cx="3232428" cy="244793"/>
          </a:xfrm>
          <a:prstGeom prst="rect">
            <a:avLst/>
          </a:prstGeom>
          <a:noFill/>
          <a:ln/>
        </p:spPr>
        <p:txBody>
          <a:bodyPr wrap="none" lIns="0" tIns="0" rIns="0" bIns="0" rtlCol="0" anchor="t"/>
          <a:lstStyle/>
          <a:p>
            <a:pPr marL="0" indent="0" algn="l">
              <a:lnSpc>
                <a:spcPts val="1900"/>
              </a:lnSpc>
              <a:buNone/>
            </a:pPr>
            <a:r>
              <a:rPr lang="en-US" sz="1200" b="1" dirty="0">
                <a:solidFill>
                  <a:srgbClr val="DCD7E5"/>
                </a:solidFill>
                <a:latin typeface="Heebo Light" pitchFamily="34" charset="0"/>
                <a:ea typeface="Heebo Light" pitchFamily="34" charset="-122"/>
                <a:cs typeface="Heebo Light" pitchFamily="34" charset="-120"/>
              </a:rPr>
              <a:t>Q4 2024</a:t>
            </a:r>
            <a:endParaRPr lang="en-US" sz="1200" dirty="0"/>
          </a:p>
        </p:txBody>
      </p:sp>
      <p:sp>
        <p:nvSpPr>
          <p:cNvPr id="22" name="Text 14"/>
          <p:cNvSpPr/>
          <p:nvPr/>
        </p:nvSpPr>
        <p:spPr>
          <a:xfrm>
            <a:off x="5698927" y="5344358"/>
            <a:ext cx="3232428" cy="1223963"/>
          </a:xfrm>
          <a:prstGeom prst="rect">
            <a:avLst/>
          </a:prstGeom>
          <a:noFill/>
          <a:ln/>
        </p:spPr>
        <p:txBody>
          <a:bodyPr wrap="square" lIns="0" tIns="0" rIns="0" bIns="0" rtlCol="0" anchor="t"/>
          <a:lstStyle/>
          <a:p>
            <a:pPr marL="0" indent="0" algn="l">
              <a:lnSpc>
                <a:spcPts val="1900"/>
              </a:lnSpc>
              <a:buNone/>
            </a:pPr>
            <a:r>
              <a:rPr lang="en-US" sz="1200" dirty="0">
                <a:solidFill>
                  <a:srgbClr val="DCD7E5"/>
                </a:solidFill>
                <a:latin typeface="Heebo Light" pitchFamily="34" charset="0"/>
                <a:ea typeface="Heebo Light" pitchFamily="34" charset="-122"/>
                <a:cs typeface="Heebo Light" pitchFamily="34" charset="-120"/>
              </a:rPr>
              <a:t>Incorporate James Webb Space Telescope spectral data. Atmospheric composition analysis to detect biosignatures. Enhanced habitability assessment using chemical markers.</a:t>
            </a:r>
            <a:endParaRPr lang="en-US" sz="1200" dirty="0"/>
          </a:p>
        </p:txBody>
      </p:sp>
      <p:sp>
        <p:nvSpPr>
          <p:cNvPr id="23" name="Shape 15"/>
          <p:cNvSpPr/>
          <p:nvPr/>
        </p:nvSpPr>
        <p:spPr>
          <a:xfrm>
            <a:off x="9259967" y="4294942"/>
            <a:ext cx="3583900" cy="2449116"/>
          </a:xfrm>
          <a:prstGeom prst="roundRect">
            <a:avLst>
              <a:gd name="adj" fmla="val 4480"/>
            </a:avLst>
          </a:prstGeom>
          <a:solidFill>
            <a:srgbClr val="0D0A2C">
              <a:alpha val="95000"/>
            </a:srgbClr>
          </a:solidFill>
          <a:ln/>
        </p:spPr>
      </p:sp>
      <p:pic>
        <p:nvPicPr>
          <p:cNvPr id="24" name="Image 6" descr="preencoded.png"/>
          <p:cNvPicPr>
            <a:picLocks noChangeAspect="1"/>
          </p:cNvPicPr>
          <p:nvPr/>
        </p:nvPicPr>
        <p:blipFill>
          <a:blip r:embed="rId5"/>
          <a:stretch>
            <a:fillRect/>
          </a:stretch>
        </p:blipFill>
        <p:spPr>
          <a:xfrm>
            <a:off x="9259967" y="4272082"/>
            <a:ext cx="3583900" cy="91440"/>
          </a:xfrm>
          <a:prstGeom prst="rect">
            <a:avLst/>
          </a:prstGeom>
        </p:spPr>
      </p:pic>
      <p:pic>
        <p:nvPicPr>
          <p:cNvPr id="25" name="Image 7" descr="preencoded.png"/>
          <p:cNvPicPr>
            <a:picLocks noChangeAspect="1"/>
          </p:cNvPicPr>
          <p:nvPr/>
        </p:nvPicPr>
        <p:blipFill>
          <a:blip r:embed="rId6"/>
          <a:stretch>
            <a:fillRect/>
          </a:stretch>
        </p:blipFill>
        <p:spPr>
          <a:xfrm>
            <a:off x="10822424" y="4065508"/>
            <a:ext cx="458867" cy="458867"/>
          </a:xfrm>
          <a:prstGeom prst="rect">
            <a:avLst/>
          </a:prstGeom>
        </p:spPr>
      </p:pic>
      <p:sp>
        <p:nvSpPr>
          <p:cNvPr id="26" name="Text 16"/>
          <p:cNvSpPr/>
          <p:nvPr/>
        </p:nvSpPr>
        <p:spPr>
          <a:xfrm>
            <a:off x="10960060" y="4180165"/>
            <a:ext cx="183475" cy="229433"/>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Montserrat" pitchFamily="34" charset="0"/>
                <a:ea typeface="Montserrat" pitchFamily="34" charset="-122"/>
                <a:cs typeface="Montserrat" pitchFamily="34" charset="-120"/>
              </a:rPr>
              <a:t>3</a:t>
            </a:r>
            <a:endParaRPr lang="en-US" sz="1400" dirty="0"/>
          </a:p>
        </p:txBody>
      </p:sp>
      <p:sp>
        <p:nvSpPr>
          <p:cNvPr id="27" name="Text 17"/>
          <p:cNvSpPr/>
          <p:nvPr/>
        </p:nvSpPr>
        <p:spPr>
          <a:xfrm>
            <a:off x="9435703" y="4677251"/>
            <a:ext cx="2376130" cy="238958"/>
          </a:xfrm>
          <a:prstGeom prst="rect">
            <a:avLst/>
          </a:prstGeom>
          <a:noFill/>
          <a:ln/>
        </p:spPr>
        <p:txBody>
          <a:bodyPr wrap="none" lIns="0" tIns="0" rIns="0" bIns="0" rtlCol="0" anchor="t"/>
          <a:lstStyle/>
          <a:p>
            <a:pPr marL="0" indent="0" algn="l">
              <a:lnSpc>
                <a:spcPts val="1850"/>
              </a:lnSpc>
              <a:buNone/>
            </a:pPr>
            <a:r>
              <a:rPr lang="en-US" sz="1500" dirty="0">
                <a:solidFill>
                  <a:srgbClr val="DCD7E5"/>
                </a:solidFill>
                <a:latin typeface="Montserrat" pitchFamily="34" charset="0"/>
                <a:ea typeface="Montserrat" pitchFamily="34" charset="-122"/>
                <a:cs typeface="Montserrat" pitchFamily="34" charset="-120"/>
              </a:rPr>
              <a:t>Phase 3: Mobile Platform</a:t>
            </a:r>
            <a:endParaRPr lang="en-US" sz="1500" dirty="0"/>
          </a:p>
        </p:txBody>
      </p:sp>
      <p:sp>
        <p:nvSpPr>
          <p:cNvPr id="28" name="Text 18"/>
          <p:cNvSpPr/>
          <p:nvPr/>
        </p:nvSpPr>
        <p:spPr>
          <a:xfrm>
            <a:off x="9435703" y="5007888"/>
            <a:ext cx="3232428" cy="244793"/>
          </a:xfrm>
          <a:prstGeom prst="rect">
            <a:avLst/>
          </a:prstGeom>
          <a:noFill/>
          <a:ln/>
        </p:spPr>
        <p:txBody>
          <a:bodyPr wrap="none" lIns="0" tIns="0" rIns="0" bIns="0" rtlCol="0" anchor="t"/>
          <a:lstStyle/>
          <a:p>
            <a:pPr marL="0" indent="0" algn="l">
              <a:lnSpc>
                <a:spcPts val="1900"/>
              </a:lnSpc>
              <a:buNone/>
            </a:pPr>
            <a:r>
              <a:rPr lang="en-US" sz="1200" b="1" dirty="0">
                <a:solidFill>
                  <a:srgbClr val="DCD7E5"/>
                </a:solidFill>
                <a:latin typeface="Heebo Light" pitchFamily="34" charset="0"/>
                <a:ea typeface="Heebo Light" pitchFamily="34" charset="-122"/>
                <a:cs typeface="Heebo Light" pitchFamily="34" charset="-120"/>
              </a:rPr>
              <a:t>Q1 2025</a:t>
            </a:r>
            <a:endParaRPr lang="en-US" sz="1200" dirty="0"/>
          </a:p>
        </p:txBody>
      </p:sp>
      <p:sp>
        <p:nvSpPr>
          <p:cNvPr id="29" name="Text 19"/>
          <p:cNvSpPr/>
          <p:nvPr/>
        </p:nvSpPr>
        <p:spPr>
          <a:xfrm>
            <a:off x="9435703" y="5344358"/>
            <a:ext cx="3232428" cy="979170"/>
          </a:xfrm>
          <a:prstGeom prst="rect">
            <a:avLst/>
          </a:prstGeom>
          <a:noFill/>
          <a:ln/>
        </p:spPr>
        <p:txBody>
          <a:bodyPr wrap="square" lIns="0" tIns="0" rIns="0" bIns="0" rtlCol="0" anchor="t"/>
          <a:lstStyle/>
          <a:p>
            <a:pPr marL="0" indent="0" algn="l">
              <a:lnSpc>
                <a:spcPts val="1900"/>
              </a:lnSpc>
              <a:buNone/>
            </a:pPr>
            <a:r>
              <a:rPr lang="en-US" sz="1200" dirty="0">
                <a:solidFill>
                  <a:srgbClr val="DCD7E5"/>
                </a:solidFill>
                <a:latin typeface="Heebo Light" pitchFamily="34" charset="0"/>
                <a:ea typeface="Heebo Light" pitchFamily="34" charset="-122"/>
                <a:cs typeface="Heebo Light" pitchFamily="34" charset="-120"/>
              </a:rPr>
              <a:t>React Native mobile application for iOS and Android. Full-featured analysis tools for astronomers working remotely. Offline mode with dataset synchronisation.</a:t>
            </a:r>
            <a:endParaRPr lang="en-US" sz="1200" dirty="0"/>
          </a:p>
        </p:txBody>
      </p:sp>
      <p:sp>
        <p:nvSpPr>
          <p:cNvPr id="30" name="Shape 20"/>
          <p:cNvSpPr/>
          <p:nvPr/>
        </p:nvSpPr>
        <p:spPr>
          <a:xfrm>
            <a:off x="1786533" y="6916103"/>
            <a:ext cx="11057334" cy="894755"/>
          </a:xfrm>
          <a:prstGeom prst="roundRect">
            <a:avLst>
              <a:gd name="adj" fmla="val 7180"/>
            </a:avLst>
          </a:prstGeom>
          <a:solidFill>
            <a:srgbClr val="1E0C41"/>
          </a:solidFill>
          <a:ln/>
        </p:spPr>
      </p:sp>
      <p:pic>
        <p:nvPicPr>
          <p:cNvPr id="31" name="Image 8" descr="preencoded.png"/>
          <p:cNvPicPr>
            <a:picLocks noChangeAspect="1"/>
          </p:cNvPicPr>
          <p:nvPr/>
        </p:nvPicPr>
        <p:blipFill>
          <a:blip r:embed="rId7"/>
          <a:stretch>
            <a:fillRect/>
          </a:stretch>
        </p:blipFill>
        <p:spPr>
          <a:xfrm>
            <a:off x="1939409" y="7141012"/>
            <a:ext cx="191095" cy="152876"/>
          </a:xfrm>
          <a:prstGeom prst="rect">
            <a:avLst/>
          </a:prstGeom>
        </p:spPr>
      </p:pic>
      <p:sp>
        <p:nvSpPr>
          <p:cNvPr id="32" name="Text 21"/>
          <p:cNvSpPr/>
          <p:nvPr/>
        </p:nvSpPr>
        <p:spPr>
          <a:xfrm>
            <a:off x="2283381" y="7107198"/>
            <a:ext cx="10407610" cy="489585"/>
          </a:xfrm>
          <a:prstGeom prst="rect">
            <a:avLst/>
          </a:prstGeom>
          <a:noFill/>
          <a:ln/>
        </p:spPr>
        <p:txBody>
          <a:bodyPr wrap="square" lIns="0" tIns="0" rIns="0" bIns="0" rtlCol="0" anchor="t"/>
          <a:lstStyle/>
          <a:p>
            <a:pPr marL="0" indent="0" algn="l">
              <a:lnSpc>
                <a:spcPts val="1900"/>
              </a:lnSpc>
              <a:buNone/>
            </a:pPr>
            <a:r>
              <a:rPr lang="en-US" sz="1200" b="1" dirty="0">
                <a:solidFill>
                  <a:srgbClr val="FFFFFF"/>
                </a:solidFill>
                <a:latin typeface="Heebo Light" pitchFamily="34" charset="0"/>
                <a:ea typeface="Heebo Light" pitchFamily="34" charset="-122"/>
                <a:cs typeface="Heebo Light" pitchFamily="34" charset="-120"/>
              </a:rPr>
              <a:t>Long-term Vision:</a:t>
            </a:r>
            <a:r>
              <a:rPr lang="en-US" sz="1200" dirty="0">
                <a:solidFill>
                  <a:srgbClr val="FFFFFF"/>
                </a:solidFill>
                <a:latin typeface="Heebo Light" pitchFamily="34" charset="0"/>
                <a:ea typeface="Heebo Light" pitchFamily="34" charset="-122"/>
                <a:cs typeface="Heebo Light" pitchFamily="34" charset="-120"/>
              </a:rPr>
              <a:t> Integration with next-generation telescopes including ESA's PLATO mission and NASA's Habitable Worlds Observatory. Collaborative features enabling global research teams to share findings in real-time.</a:t>
            </a:r>
            <a:endParaRPr lang="en-US" sz="1200" dirty="0"/>
          </a:p>
        </p:txBody>
      </p:sp>
      <p:pic>
        <p:nvPicPr>
          <p:cNvPr id="36" name="Picture 35">
            <a:extLst>
              <a:ext uri="{FF2B5EF4-FFF2-40B4-BE49-F238E27FC236}">
                <a16:creationId xmlns:a16="http://schemas.microsoft.com/office/drawing/2014/main" id="{8137E2CC-48A9-E025-3036-6E041EA9E5D3}"/>
              </a:ext>
            </a:extLst>
          </p:cNvPr>
          <p:cNvPicPr>
            <a:picLocks noChangeAspect="1"/>
          </p:cNvPicPr>
          <p:nvPr/>
        </p:nvPicPr>
        <p:blipFill>
          <a:blip r:embed="rId8"/>
          <a:srcRect l="5489" t="16466" r="5967" b="10938"/>
          <a:stretch>
            <a:fillRect/>
          </a:stretch>
        </p:blipFill>
        <p:spPr>
          <a:xfrm>
            <a:off x="0" y="-127323"/>
            <a:ext cx="14630400" cy="3067447"/>
          </a:xfrm>
          <a:prstGeom prst="rect">
            <a:avLst/>
          </a:prstGeom>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1219</Words>
  <Application>Microsoft Office PowerPoint</Application>
  <PresentationFormat>Custom</PresentationFormat>
  <Paragraphs>134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Montserrat</vt:lpstr>
      <vt:lpstr>Montserrat Light</vt:lpstr>
      <vt:lpstr>Heebo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Sai</dc:creator>
  <cp:lastModifiedBy>avula sai</cp:lastModifiedBy>
  <cp:revision>3</cp:revision>
  <dcterms:created xsi:type="dcterms:W3CDTF">2026-01-20T18:46:04Z</dcterms:created>
  <dcterms:modified xsi:type="dcterms:W3CDTF">2026-01-20T19:55:20Z</dcterms:modified>
</cp:coreProperties>
</file>